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6" r:id="rId3"/>
    <p:sldId id="301" r:id="rId4"/>
    <p:sldId id="257" r:id="rId5"/>
    <p:sldId id="258" r:id="rId6"/>
    <p:sldId id="260" r:id="rId7"/>
    <p:sldId id="288" r:id="rId8"/>
    <p:sldId id="261" r:id="rId9"/>
    <p:sldId id="262" r:id="rId10"/>
    <p:sldId id="259" r:id="rId11"/>
    <p:sldId id="287" r:id="rId12"/>
    <p:sldId id="263" r:id="rId13"/>
    <p:sldId id="264" r:id="rId14"/>
    <p:sldId id="265" r:id="rId15"/>
    <p:sldId id="304" r:id="rId16"/>
    <p:sldId id="290" r:id="rId17"/>
    <p:sldId id="305" r:id="rId18"/>
    <p:sldId id="291" r:id="rId19"/>
    <p:sldId id="266" r:id="rId20"/>
    <p:sldId id="292" r:id="rId21"/>
    <p:sldId id="289" r:id="rId22"/>
    <p:sldId id="267" r:id="rId23"/>
    <p:sldId id="270" r:id="rId24"/>
    <p:sldId id="268" r:id="rId25"/>
    <p:sldId id="271" r:id="rId26"/>
    <p:sldId id="295" r:id="rId27"/>
    <p:sldId id="296" r:id="rId28"/>
    <p:sldId id="272" r:id="rId29"/>
    <p:sldId id="294" r:id="rId30"/>
    <p:sldId id="297" r:id="rId31"/>
    <p:sldId id="298" r:id="rId32"/>
    <p:sldId id="299" r:id="rId33"/>
    <p:sldId id="276" r:id="rId34"/>
    <p:sldId id="303" r:id="rId35"/>
    <p:sldId id="300" r:id="rId36"/>
    <p:sldId id="277" r:id="rId37"/>
    <p:sldId id="274" r:id="rId38"/>
    <p:sldId id="278" r:id="rId39"/>
    <p:sldId id="269" r:id="rId40"/>
    <p:sldId id="302" r:id="rId41"/>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33"/>
  </p:clrMru>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5" d="100"/>
          <a:sy n="75" d="100"/>
        </p:scale>
        <p:origin x="-372"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9 Rectángulo"/>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11 Rectángulo"/>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13 Rectángulo"/>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18 Rectángulo"/>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10 Conector recto"/>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17 Conector recto"/>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19 Conector recto"/>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15 Conector recto"/>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4" name="14 Conector recto"/>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5" name="21 Conector recto"/>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6" name="26 Rectángulo"/>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20 Elipse"/>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22 Elipse"/>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23 Elipse"/>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25 Elipse"/>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24 Elipse"/>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2" name="Text Box 24"/>
          <p:cNvSpPr txBox="1">
            <a:spLocks noChangeArrowheads="1"/>
          </p:cNvSpPr>
          <p:nvPr userDrawn="1"/>
        </p:nvSpPr>
        <p:spPr bwMode="auto">
          <a:xfrm>
            <a:off x="0" y="0"/>
            <a:ext cx="2230438" cy="274638"/>
          </a:xfrm>
          <a:prstGeom prst="rect">
            <a:avLst/>
          </a:prstGeom>
          <a:noFill/>
          <a:ln w="9525">
            <a:noFill/>
            <a:miter lim="800000"/>
            <a:headEnd/>
            <a:tailEnd/>
          </a:ln>
          <a:effectLst/>
        </p:spPr>
        <p:txBody>
          <a:bodyPr>
            <a:spAutoFit/>
          </a:bodyPr>
          <a:lstStyle/>
          <a:p>
            <a:pPr algn="ctr">
              <a:spcBef>
                <a:spcPct val="50000"/>
              </a:spcBef>
              <a:defRPr/>
            </a:pPr>
            <a:r>
              <a:rPr lang="es-ES_tradnl" sz="1200" b="1"/>
              <a:t>Instructora: Diana P. Umba</a:t>
            </a:r>
          </a:p>
        </p:txBody>
      </p:sp>
      <p:pic>
        <p:nvPicPr>
          <p:cNvPr id="23" name="Picture 25" descr="HR_Logo_GAMA_Color_Full"/>
          <p:cNvPicPr>
            <a:picLocks noChangeAspect="1" noChangeArrowheads="1"/>
          </p:cNvPicPr>
          <p:nvPr userDrawn="1"/>
        </p:nvPicPr>
        <p:blipFill>
          <a:blip r:embed="rId2"/>
          <a:srcRect/>
          <a:stretch>
            <a:fillRect/>
          </a:stretch>
        </p:blipFill>
        <p:spPr bwMode="auto">
          <a:xfrm>
            <a:off x="8101013" y="5815013"/>
            <a:ext cx="1042987" cy="1042987"/>
          </a:xfrm>
          <a:prstGeom prst="rect">
            <a:avLst/>
          </a:prstGeom>
          <a:noFill/>
          <a:ln w="9525">
            <a:noFill/>
            <a:miter lim="800000"/>
            <a:headEnd/>
            <a:tailEnd/>
          </a:ln>
        </p:spPr>
      </p:pic>
      <p:sp>
        <p:nvSpPr>
          <p:cNvPr id="8" name="7 Título"/>
          <p:cNvSpPr>
            <a:spLocks noGrp="1"/>
          </p:cNvSpPr>
          <p:nvPr>
            <p:ph type="ctrTitle"/>
          </p:nvPr>
        </p:nvSpPr>
        <p:spPr>
          <a:xfrm>
            <a:off x="2286000" y="3124200"/>
            <a:ext cx="6172200" cy="1894362"/>
          </a:xfrm>
        </p:spPr>
        <p:txBody>
          <a:bodyPr/>
          <a:lstStyle>
            <a:lvl1pPr>
              <a:defRPr b="1"/>
            </a:lvl1pPr>
          </a:lstStyle>
          <a:p>
            <a:r>
              <a:rPr lang="es-ES" smtClean="0"/>
              <a:t>Haga clic para modificar el estilo de título del patrón</a:t>
            </a:r>
            <a:endParaRPr lang="en-US"/>
          </a:p>
        </p:txBody>
      </p:sp>
      <p:sp>
        <p:nvSpPr>
          <p:cNvPr id="9" name="8 Subtítulo"/>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s-ES" smtClean="0"/>
              <a:t>Haga clic para modificar el estilo de subtítulo del patrón</a:t>
            </a:r>
            <a:endParaRPr lang="en-US"/>
          </a:p>
        </p:txBody>
      </p:sp>
      <p:sp>
        <p:nvSpPr>
          <p:cNvPr id="24" name="27 Marcador de fecha"/>
          <p:cNvSpPr>
            <a:spLocks noGrp="1"/>
          </p:cNvSpPr>
          <p:nvPr>
            <p:ph type="dt" sz="half" idx="10"/>
          </p:nvPr>
        </p:nvSpPr>
        <p:spPr bwMode="auto">
          <a:xfrm rot="5400000">
            <a:off x="7764463" y="1174750"/>
            <a:ext cx="2286000" cy="381000"/>
          </a:xfrm>
        </p:spPr>
        <p:txBody>
          <a:bodyPr/>
          <a:lstStyle>
            <a:lvl1pPr>
              <a:defRPr/>
            </a:lvl1pPr>
          </a:lstStyle>
          <a:p>
            <a:pPr>
              <a:defRPr/>
            </a:pPr>
            <a:fld id="{5F452F71-76DF-4C71-9DBA-100272C62100}" type="datetimeFigureOut">
              <a:rPr lang="es-ES"/>
              <a:pPr>
                <a:defRPr/>
              </a:pPr>
              <a:t>12/07/2009</a:t>
            </a:fld>
            <a:endParaRPr lang="es-ES"/>
          </a:p>
        </p:txBody>
      </p:sp>
      <p:sp>
        <p:nvSpPr>
          <p:cNvPr id="25" name="16 Marcador de pie de página"/>
          <p:cNvSpPr>
            <a:spLocks noGrp="1"/>
          </p:cNvSpPr>
          <p:nvPr>
            <p:ph type="ftr" sz="quarter" idx="11"/>
          </p:nvPr>
        </p:nvSpPr>
        <p:spPr bwMode="auto">
          <a:xfrm rot="5400000">
            <a:off x="7077076" y="4181475"/>
            <a:ext cx="3657600" cy="384175"/>
          </a:xfrm>
        </p:spPr>
        <p:txBody>
          <a:bodyPr/>
          <a:lstStyle>
            <a:lvl1pPr>
              <a:defRPr/>
            </a:lvl1pPr>
          </a:lstStyle>
          <a:p>
            <a:pPr>
              <a:defRPr/>
            </a:pPr>
            <a:endParaRPr lang="es-ES"/>
          </a:p>
        </p:txBody>
      </p:sp>
      <p:sp>
        <p:nvSpPr>
          <p:cNvPr id="26" name="28 Marcador de número de diapositiva"/>
          <p:cNvSpPr>
            <a:spLocks noGrp="1"/>
          </p:cNvSpPr>
          <p:nvPr>
            <p:ph type="sldNum" sz="quarter" idx="12"/>
          </p:nvPr>
        </p:nvSpPr>
        <p:spPr bwMode="auto">
          <a:xfrm>
            <a:off x="1325563" y="4929188"/>
            <a:ext cx="609600" cy="517525"/>
          </a:xfrm>
        </p:spPr>
        <p:txBody>
          <a:bodyPr/>
          <a:lstStyle>
            <a:lvl1pPr>
              <a:defRPr/>
            </a:lvl1pPr>
          </a:lstStyle>
          <a:p>
            <a:pPr>
              <a:defRPr/>
            </a:pPr>
            <a:fld id="{CDA612FB-44FB-4D7E-9CC5-8584DC75F573}" type="slidenum">
              <a:rPr lang="es-ES"/>
              <a:pPr>
                <a:defRPr/>
              </a:pPr>
              <a:t>‹#›</a:t>
            </a:fld>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13 Marcador de fecha"/>
          <p:cNvSpPr>
            <a:spLocks noGrp="1"/>
          </p:cNvSpPr>
          <p:nvPr>
            <p:ph type="dt" sz="half" idx="10"/>
          </p:nvPr>
        </p:nvSpPr>
        <p:spPr/>
        <p:txBody>
          <a:bodyPr/>
          <a:lstStyle>
            <a:lvl1pPr>
              <a:defRPr/>
            </a:lvl1pPr>
          </a:lstStyle>
          <a:p>
            <a:pPr>
              <a:defRPr/>
            </a:pPr>
            <a:fld id="{078B18E1-23D3-4557-809D-A00E85D571BC}" type="datetimeFigureOut">
              <a:rPr lang="es-ES"/>
              <a:pPr>
                <a:defRPr/>
              </a:pPr>
              <a:t>12/07/2009</a:t>
            </a:fld>
            <a:endParaRPr lang="es-ES"/>
          </a:p>
        </p:txBody>
      </p:sp>
      <p:sp>
        <p:nvSpPr>
          <p:cNvPr id="5" name="2 Marcador de pie de página"/>
          <p:cNvSpPr>
            <a:spLocks noGrp="1"/>
          </p:cNvSpPr>
          <p:nvPr>
            <p:ph type="ftr" sz="quarter" idx="11"/>
          </p:nvPr>
        </p:nvSpPr>
        <p:spPr/>
        <p:txBody>
          <a:bodyPr/>
          <a:lstStyle>
            <a:lvl1pPr>
              <a:defRPr/>
            </a:lvl1pPr>
          </a:lstStyle>
          <a:p>
            <a:pPr>
              <a:defRPr/>
            </a:pPr>
            <a:endParaRPr lang="es-ES"/>
          </a:p>
        </p:txBody>
      </p:sp>
      <p:sp>
        <p:nvSpPr>
          <p:cNvPr id="6" name="22 Marcador de número de diapositiva"/>
          <p:cNvSpPr>
            <a:spLocks noGrp="1"/>
          </p:cNvSpPr>
          <p:nvPr>
            <p:ph type="sldNum" sz="quarter" idx="12"/>
          </p:nvPr>
        </p:nvSpPr>
        <p:spPr/>
        <p:txBody>
          <a:bodyPr/>
          <a:lstStyle>
            <a:lvl1pPr>
              <a:defRPr/>
            </a:lvl1pPr>
          </a:lstStyle>
          <a:p>
            <a:pPr>
              <a:defRPr/>
            </a:pPr>
            <a:fld id="{BEE8AF87-7782-47ED-B8D3-29221473AB1C}" type="slidenum">
              <a:rPr lang="es-ES"/>
              <a:pPr>
                <a:defRPr/>
              </a:pPr>
              <a:t>‹#›</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1676400" cy="5851525"/>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13 Marcador de fecha"/>
          <p:cNvSpPr>
            <a:spLocks noGrp="1"/>
          </p:cNvSpPr>
          <p:nvPr>
            <p:ph type="dt" sz="half" idx="10"/>
          </p:nvPr>
        </p:nvSpPr>
        <p:spPr/>
        <p:txBody>
          <a:bodyPr/>
          <a:lstStyle>
            <a:lvl1pPr>
              <a:defRPr/>
            </a:lvl1pPr>
          </a:lstStyle>
          <a:p>
            <a:pPr>
              <a:defRPr/>
            </a:pPr>
            <a:fld id="{BBBDA438-6BAD-46F3-9419-2D667FC71A64}" type="datetimeFigureOut">
              <a:rPr lang="es-ES"/>
              <a:pPr>
                <a:defRPr/>
              </a:pPr>
              <a:t>12/07/2009</a:t>
            </a:fld>
            <a:endParaRPr lang="es-ES"/>
          </a:p>
        </p:txBody>
      </p:sp>
      <p:sp>
        <p:nvSpPr>
          <p:cNvPr id="5" name="2 Marcador de pie de página"/>
          <p:cNvSpPr>
            <a:spLocks noGrp="1"/>
          </p:cNvSpPr>
          <p:nvPr>
            <p:ph type="ftr" sz="quarter" idx="11"/>
          </p:nvPr>
        </p:nvSpPr>
        <p:spPr/>
        <p:txBody>
          <a:bodyPr/>
          <a:lstStyle>
            <a:lvl1pPr>
              <a:defRPr/>
            </a:lvl1pPr>
          </a:lstStyle>
          <a:p>
            <a:pPr>
              <a:defRPr/>
            </a:pPr>
            <a:endParaRPr lang="es-ES"/>
          </a:p>
        </p:txBody>
      </p:sp>
      <p:sp>
        <p:nvSpPr>
          <p:cNvPr id="6" name="22 Marcador de número de diapositiva"/>
          <p:cNvSpPr>
            <a:spLocks noGrp="1"/>
          </p:cNvSpPr>
          <p:nvPr>
            <p:ph type="sldNum" sz="quarter" idx="12"/>
          </p:nvPr>
        </p:nvSpPr>
        <p:spPr/>
        <p:txBody>
          <a:bodyPr/>
          <a:lstStyle>
            <a:lvl1pPr>
              <a:defRPr/>
            </a:lvl1pPr>
          </a:lstStyle>
          <a:p>
            <a:pPr>
              <a:defRPr/>
            </a:pPr>
            <a:fld id="{004D42A1-36A9-4FAB-8BA0-AE78FD836C6C}" type="slidenum">
              <a:rPr lang="es-ES"/>
              <a:pPr>
                <a:defRPr/>
              </a:pPr>
              <a:t>‹#›</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4" name="15 Conector recto"/>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5" name="6 Conector recto"/>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6" name="8 Conector recto"/>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7" name="9 Rectángulo"/>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10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11 Elipse"/>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Text Box 14"/>
          <p:cNvSpPr txBox="1">
            <a:spLocks noChangeArrowheads="1"/>
          </p:cNvSpPr>
          <p:nvPr userDrawn="1"/>
        </p:nvSpPr>
        <p:spPr bwMode="auto">
          <a:xfrm>
            <a:off x="0" y="0"/>
            <a:ext cx="2230438" cy="274638"/>
          </a:xfrm>
          <a:prstGeom prst="rect">
            <a:avLst/>
          </a:prstGeom>
          <a:noFill/>
          <a:ln w="9525">
            <a:noFill/>
            <a:miter lim="800000"/>
            <a:headEnd/>
            <a:tailEnd/>
          </a:ln>
          <a:effectLst/>
        </p:spPr>
        <p:txBody>
          <a:bodyPr>
            <a:spAutoFit/>
          </a:bodyPr>
          <a:lstStyle/>
          <a:p>
            <a:pPr algn="ctr">
              <a:spcBef>
                <a:spcPct val="50000"/>
              </a:spcBef>
              <a:defRPr/>
            </a:pPr>
            <a:r>
              <a:rPr lang="es-ES_tradnl" sz="1200" b="1"/>
              <a:t>Instructora: Diana P. Umba</a:t>
            </a:r>
          </a:p>
        </p:txBody>
      </p:sp>
      <p:pic>
        <p:nvPicPr>
          <p:cNvPr id="12" name="Picture 15" descr="HR_Logo_GAMA_Color_Full"/>
          <p:cNvPicPr>
            <a:picLocks noChangeAspect="1" noChangeArrowheads="1"/>
          </p:cNvPicPr>
          <p:nvPr userDrawn="1"/>
        </p:nvPicPr>
        <p:blipFill>
          <a:blip r:embed="rId2"/>
          <a:srcRect/>
          <a:stretch>
            <a:fillRect/>
          </a:stretch>
        </p:blipFill>
        <p:spPr bwMode="auto">
          <a:xfrm>
            <a:off x="8101013" y="5815013"/>
            <a:ext cx="1042987" cy="1042987"/>
          </a:xfrm>
          <a:prstGeom prst="rect">
            <a:avLst/>
          </a:prstGeom>
          <a:noFill/>
          <a:ln w="9525">
            <a:noFill/>
            <a:miter lim="800000"/>
            <a:headEnd/>
            <a:tailEnd/>
          </a:ln>
        </p:spPr>
      </p:pic>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8" name="7 Marcador de contenido"/>
          <p:cNvSpPr>
            <a:spLocks noGrp="1"/>
          </p:cNvSpPr>
          <p:nvPr>
            <p:ph sz="quarter" idx="1"/>
          </p:nvPr>
        </p:nvSpPr>
        <p:spPr>
          <a:xfrm>
            <a:off x="457200" y="1600200"/>
            <a:ext cx="7467600" cy="487375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3" name="6 Marcador de fecha"/>
          <p:cNvSpPr>
            <a:spLocks noGrp="1"/>
          </p:cNvSpPr>
          <p:nvPr>
            <p:ph type="dt" sz="half" idx="10"/>
          </p:nvPr>
        </p:nvSpPr>
        <p:spPr/>
        <p:txBody>
          <a:bodyPr rtlCol="0"/>
          <a:lstStyle>
            <a:lvl1pPr>
              <a:defRPr/>
            </a:lvl1pPr>
          </a:lstStyle>
          <a:p>
            <a:pPr>
              <a:defRPr/>
            </a:pPr>
            <a:fld id="{46DBBD0B-36C9-4F10-8273-ED56A766AD8E}" type="datetimeFigureOut">
              <a:rPr lang="es-ES"/>
              <a:pPr>
                <a:defRPr/>
              </a:pPr>
              <a:t>12/07/2009</a:t>
            </a:fld>
            <a:endParaRPr lang="es-ES"/>
          </a:p>
        </p:txBody>
      </p:sp>
      <p:sp>
        <p:nvSpPr>
          <p:cNvPr id="14" name="8 Marcador de número de diapositiva"/>
          <p:cNvSpPr>
            <a:spLocks noGrp="1"/>
          </p:cNvSpPr>
          <p:nvPr>
            <p:ph type="sldNum" sz="quarter" idx="11"/>
          </p:nvPr>
        </p:nvSpPr>
        <p:spPr/>
        <p:txBody>
          <a:bodyPr rtlCol="0"/>
          <a:lstStyle>
            <a:lvl1pPr>
              <a:defRPr/>
            </a:lvl1pPr>
          </a:lstStyle>
          <a:p>
            <a:pPr>
              <a:defRPr/>
            </a:pPr>
            <a:fld id="{A9EEA3F6-BA6F-478C-AF30-00162F693262}" type="slidenum">
              <a:rPr lang="es-ES"/>
              <a:pPr>
                <a:defRPr/>
              </a:pPr>
              <a:t>‹#›</a:t>
            </a:fld>
            <a:endParaRPr lang="es-ES"/>
          </a:p>
        </p:txBody>
      </p:sp>
      <p:sp>
        <p:nvSpPr>
          <p:cNvPr id="15" name="9 Marcador de pie de página"/>
          <p:cNvSpPr>
            <a:spLocks noGrp="1"/>
          </p:cNvSpPr>
          <p:nvPr>
            <p:ph type="ftr" sz="quarter" idx="12"/>
          </p:nvPr>
        </p:nvSpPr>
        <p:spPr/>
        <p:txBody>
          <a:bodyPr rtlCol="0"/>
          <a:lstStyle>
            <a:lvl1pPr>
              <a:defRPr/>
            </a:lvl1pPr>
          </a:lstStyle>
          <a:p>
            <a:pPr>
              <a:defRPr/>
            </a:pPr>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2"/>
      </p:bgRef>
    </p:bg>
    <p:spTree>
      <p:nvGrpSpPr>
        <p:cNvPr id="1" name=""/>
        <p:cNvGrpSpPr/>
        <p:nvPr/>
      </p:nvGrpSpPr>
      <p:grpSpPr>
        <a:xfrm>
          <a:off x="0" y="0"/>
          <a:ext cx="0" cy="0"/>
          <a:chOff x="0" y="0"/>
          <a:chExt cx="0" cy="0"/>
        </a:xfrm>
      </p:grpSpPr>
      <p:sp>
        <p:nvSpPr>
          <p:cNvPr id="4" name="8 Rectángulo"/>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9 Rectángulo"/>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10 Rectángulo"/>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11 Rectángulo"/>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12 Conector recto"/>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13 Conector recto"/>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14 Conector recto"/>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15 Conector recto"/>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16 Conector recto"/>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17 Rectángulo"/>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18 Elipse"/>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19 Elipse"/>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20 Elipse"/>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21 Elipse"/>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22 Elipse"/>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25 Conector recto"/>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0" name="Text Box 24"/>
          <p:cNvSpPr txBox="1">
            <a:spLocks noChangeArrowheads="1"/>
          </p:cNvSpPr>
          <p:nvPr userDrawn="1"/>
        </p:nvSpPr>
        <p:spPr bwMode="auto">
          <a:xfrm>
            <a:off x="0" y="0"/>
            <a:ext cx="2230438" cy="274638"/>
          </a:xfrm>
          <a:prstGeom prst="rect">
            <a:avLst/>
          </a:prstGeom>
          <a:noFill/>
          <a:ln w="9525">
            <a:noFill/>
            <a:miter lim="800000"/>
            <a:headEnd/>
            <a:tailEnd/>
          </a:ln>
          <a:effectLst/>
        </p:spPr>
        <p:txBody>
          <a:bodyPr>
            <a:spAutoFit/>
          </a:bodyPr>
          <a:lstStyle/>
          <a:p>
            <a:pPr algn="ctr">
              <a:spcBef>
                <a:spcPct val="50000"/>
              </a:spcBef>
              <a:defRPr/>
            </a:pPr>
            <a:r>
              <a:rPr lang="es-ES_tradnl" sz="1200" b="1"/>
              <a:t>Instructora: Diana P. Umba</a:t>
            </a:r>
          </a:p>
        </p:txBody>
      </p:sp>
      <p:pic>
        <p:nvPicPr>
          <p:cNvPr id="21" name="Picture 25" descr="HR_Logo_GAMA_Color_Full"/>
          <p:cNvPicPr>
            <a:picLocks noChangeAspect="1" noChangeArrowheads="1"/>
          </p:cNvPicPr>
          <p:nvPr userDrawn="1"/>
        </p:nvPicPr>
        <p:blipFill>
          <a:blip r:embed="rId3"/>
          <a:srcRect/>
          <a:stretch>
            <a:fillRect/>
          </a:stretch>
        </p:blipFill>
        <p:spPr bwMode="auto">
          <a:xfrm>
            <a:off x="8101013" y="5815013"/>
            <a:ext cx="1042987" cy="1042987"/>
          </a:xfrm>
          <a:prstGeom prst="rect">
            <a:avLst/>
          </a:prstGeom>
          <a:noFill/>
          <a:ln w="9525">
            <a:noFill/>
            <a:miter lim="800000"/>
            <a:headEnd/>
            <a:tailEnd/>
          </a:ln>
        </p:spPr>
      </p:pic>
      <p:sp>
        <p:nvSpPr>
          <p:cNvPr id="2" name="1 Título"/>
          <p:cNvSpPr>
            <a:spLocks noGrp="1"/>
          </p:cNvSpPr>
          <p:nvPr>
            <p:ph type="title"/>
          </p:nvPr>
        </p:nvSpPr>
        <p:spPr>
          <a:xfrm>
            <a:off x="2286000" y="2895600"/>
            <a:ext cx="6172200" cy="2053590"/>
          </a:xfrm>
        </p:spPr>
        <p:txBody>
          <a:bodyPr/>
          <a:lstStyle>
            <a:lvl1pPr algn="l">
              <a:buNone/>
              <a:defRPr sz="3000" b="1" cap="small" baseline="0"/>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s-ES" smtClean="0"/>
              <a:t>Haga clic para modificar el estilo de texto del patrón</a:t>
            </a:r>
          </a:p>
        </p:txBody>
      </p:sp>
      <p:sp>
        <p:nvSpPr>
          <p:cNvPr id="22" name="3 Marcador de fecha"/>
          <p:cNvSpPr>
            <a:spLocks noGrp="1"/>
          </p:cNvSpPr>
          <p:nvPr>
            <p:ph type="dt" sz="half" idx="10"/>
          </p:nvPr>
        </p:nvSpPr>
        <p:spPr bwMode="auto">
          <a:xfrm rot="5400000">
            <a:off x="7762875" y="1169988"/>
            <a:ext cx="2286000" cy="381000"/>
          </a:xfrm>
        </p:spPr>
        <p:txBody>
          <a:bodyPr/>
          <a:lstStyle>
            <a:lvl1pPr>
              <a:defRPr/>
            </a:lvl1pPr>
          </a:lstStyle>
          <a:p>
            <a:pPr>
              <a:defRPr/>
            </a:pPr>
            <a:fld id="{8121AA8C-88A6-49FE-B5BA-C94BCD8F6CC2}" type="datetimeFigureOut">
              <a:rPr lang="es-ES"/>
              <a:pPr>
                <a:defRPr/>
              </a:pPr>
              <a:t>12/07/2009</a:t>
            </a:fld>
            <a:endParaRPr lang="es-ES"/>
          </a:p>
        </p:txBody>
      </p:sp>
      <p:sp>
        <p:nvSpPr>
          <p:cNvPr id="23" name="4 Marcador de pie de página"/>
          <p:cNvSpPr>
            <a:spLocks noGrp="1"/>
          </p:cNvSpPr>
          <p:nvPr>
            <p:ph type="ftr" sz="quarter" idx="11"/>
          </p:nvPr>
        </p:nvSpPr>
        <p:spPr bwMode="auto">
          <a:xfrm rot="5400000">
            <a:off x="7077076" y="4178300"/>
            <a:ext cx="3657600" cy="384175"/>
          </a:xfrm>
        </p:spPr>
        <p:txBody>
          <a:bodyPr/>
          <a:lstStyle>
            <a:lvl1pPr>
              <a:defRPr/>
            </a:lvl1pPr>
          </a:lstStyle>
          <a:p>
            <a:pPr>
              <a:defRPr/>
            </a:pPr>
            <a:endParaRPr lang="es-ES"/>
          </a:p>
        </p:txBody>
      </p:sp>
      <p:sp>
        <p:nvSpPr>
          <p:cNvPr id="24" name="5 Marcador de número de diapositiva"/>
          <p:cNvSpPr>
            <a:spLocks noGrp="1"/>
          </p:cNvSpPr>
          <p:nvPr>
            <p:ph type="sldNum" sz="quarter" idx="12"/>
          </p:nvPr>
        </p:nvSpPr>
        <p:spPr bwMode="auto">
          <a:xfrm>
            <a:off x="1339850" y="4929188"/>
            <a:ext cx="609600" cy="517525"/>
          </a:xfrm>
        </p:spPr>
        <p:txBody>
          <a:bodyPr/>
          <a:lstStyle>
            <a:lvl1pPr>
              <a:defRPr/>
            </a:lvl1pPr>
          </a:lstStyle>
          <a:p>
            <a:pPr>
              <a:defRPr/>
            </a:pPr>
            <a:fld id="{FCED891A-9419-44EE-B582-74A801706A59}" type="slidenum">
              <a:rPr lang="es-ES"/>
              <a:pPr>
                <a:defRPr/>
              </a:pPr>
              <a:t>‹#›</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9" name="8 Marcador de contenido"/>
          <p:cNvSpPr>
            <a:spLocks noGrp="1"/>
          </p:cNvSpPr>
          <p:nvPr>
            <p:ph sz="quarter" idx="1"/>
          </p:nvPr>
        </p:nvSpPr>
        <p:spPr>
          <a:xfrm>
            <a:off x="457200" y="1600200"/>
            <a:ext cx="3657600" cy="4572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10 Marcador de contenido"/>
          <p:cNvSpPr>
            <a:spLocks noGrp="1"/>
          </p:cNvSpPr>
          <p:nvPr>
            <p:ph sz="quarter" idx="2"/>
          </p:nvPr>
        </p:nvSpPr>
        <p:spPr>
          <a:xfrm>
            <a:off x="4270248" y="1600200"/>
            <a:ext cx="3657600" cy="4572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13 Marcador de fecha"/>
          <p:cNvSpPr>
            <a:spLocks noGrp="1"/>
          </p:cNvSpPr>
          <p:nvPr>
            <p:ph type="dt" sz="half" idx="10"/>
          </p:nvPr>
        </p:nvSpPr>
        <p:spPr/>
        <p:txBody>
          <a:bodyPr/>
          <a:lstStyle>
            <a:lvl1pPr>
              <a:defRPr/>
            </a:lvl1pPr>
          </a:lstStyle>
          <a:p>
            <a:pPr>
              <a:defRPr/>
            </a:pPr>
            <a:fld id="{6EE33DDF-1A95-4CD1-9B82-56C418B0EB40}" type="datetimeFigureOut">
              <a:rPr lang="es-ES"/>
              <a:pPr>
                <a:defRPr/>
              </a:pPr>
              <a:t>12/07/2009</a:t>
            </a:fld>
            <a:endParaRPr lang="es-ES"/>
          </a:p>
        </p:txBody>
      </p:sp>
      <p:sp>
        <p:nvSpPr>
          <p:cNvPr id="6" name="2 Marcador de pie de página"/>
          <p:cNvSpPr>
            <a:spLocks noGrp="1"/>
          </p:cNvSpPr>
          <p:nvPr>
            <p:ph type="ftr" sz="quarter" idx="11"/>
          </p:nvPr>
        </p:nvSpPr>
        <p:spPr/>
        <p:txBody>
          <a:bodyPr/>
          <a:lstStyle>
            <a:lvl1pPr>
              <a:defRPr/>
            </a:lvl1pPr>
          </a:lstStyle>
          <a:p>
            <a:pPr>
              <a:defRPr/>
            </a:pPr>
            <a:endParaRPr lang="es-ES"/>
          </a:p>
        </p:txBody>
      </p:sp>
      <p:sp>
        <p:nvSpPr>
          <p:cNvPr id="7" name="22 Marcador de número de diapositiva"/>
          <p:cNvSpPr>
            <a:spLocks noGrp="1"/>
          </p:cNvSpPr>
          <p:nvPr>
            <p:ph type="sldNum" sz="quarter" idx="12"/>
          </p:nvPr>
        </p:nvSpPr>
        <p:spPr/>
        <p:txBody>
          <a:bodyPr/>
          <a:lstStyle>
            <a:lvl1pPr>
              <a:defRPr/>
            </a:lvl1pPr>
          </a:lstStyle>
          <a:p>
            <a:pPr>
              <a:defRPr/>
            </a:pPr>
            <a:fld id="{99B48D8A-AB30-4232-A970-1B286F4F23A5}" type="slidenum">
              <a:rPr lang="es-ES"/>
              <a:pPr>
                <a:defRPr/>
              </a:pPr>
              <a:t>‹#›</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7543800" cy="1143000"/>
          </a:xfrm>
        </p:spPr>
        <p:txBody>
          <a:bodyPr/>
          <a:lstStyle>
            <a:lvl1pPr>
              <a:defRPr/>
            </a:lvl1pPr>
          </a:lstStyle>
          <a:p>
            <a:r>
              <a:rPr lang="es-ES" smtClean="0"/>
              <a:t>Haga clic para modificar el estilo de título del patrón</a:t>
            </a:r>
            <a:endParaRPr lang="en-US"/>
          </a:p>
        </p:txBody>
      </p:sp>
      <p:sp>
        <p:nvSpPr>
          <p:cNvPr id="11" name="10 Marcador de contenido"/>
          <p:cNvSpPr>
            <a:spLocks noGrp="1"/>
          </p:cNvSpPr>
          <p:nvPr>
            <p:ph sz="quarter" idx="2"/>
          </p:nvPr>
        </p:nvSpPr>
        <p:spPr>
          <a:xfrm>
            <a:off x="457200" y="2362200"/>
            <a:ext cx="3657600" cy="3886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3" name="12 Marcador de contenido"/>
          <p:cNvSpPr>
            <a:spLocks noGrp="1"/>
          </p:cNvSpPr>
          <p:nvPr>
            <p:ph sz="quarter" idx="4"/>
          </p:nvPr>
        </p:nvSpPr>
        <p:spPr>
          <a:xfrm>
            <a:off x="4371975" y="2362200"/>
            <a:ext cx="3657600" cy="3886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2" name="11 Marcador de texto"/>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s-ES" smtClean="0"/>
              <a:t>Haga clic para modificar el estilo de texto del patrón</a:t>
            </a:r>
          </a:p>
        </p:txBody>
      </p:sp>
      <p:sp>
        <p:nvSpPr>
          <p:cNvPr id="14" name="13 Marcador de texto"/>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s-ES" smtClean="0"/>
              <a:t>Haga clic para modificar el estilo de texto del patrón</a:t>
            </a:r>
          </a:p>
        </p:txBody>
      </p:sp>
      <p:sp>
        <p:nvSpPr>
          <p:cNvPr id="7" name="13 Marcador de fecha"/>
          <p:cNvSpPr>
            <a:spLocks noGrp="1"/>
          </p:cNvSpPr>
          <p:nvPr>
            <p:ph type="dt" sz="half" idx="10"/>
          </p:nvPr>
        </p:nvSpPr>
        <p:spPr/>
        <p:txBody>
          <a:bodyPr/>
          <a:lstStyle>
            <a:lvl1pPr>
              <a:defRPr/>
            </a:lvl1pPr>
          </a:lstStyle>
          <a:p>
            <a:pPr>
              <a:defRPr/>
            </a:pPr>
            <a:fld id="{93D4F030-3866-43ED-A639-2A6C517C1F5B}" type="datetimeFigureOut">
              <a:rPr lang="es-ES"/>
              <a:pPr>
                <a:defRPr/>
              </a:pPr>
              <a:t>12/07/2009</a:t>
            </a:fld>
            <a:endParaRPr lang="es-ES"/>
          </a:p>
        </p:txBody>
      </p:sp>
      <p:sp>
        <p:nvSpPr>
          <p:cNvPr id="8" name="2 Marcador de pie de página"/>
          <p:cNvSpPr>
            <a:spLocks noGrp="1"/>
          </p:cNvSpPr>
          <p:nvPr>
            <p:ph type="ftr" sz="quarter" idx="11"/>
          </p:nvPr>
        </p:nvSpPr>
        <p:spPr/>
        <p:txBody>
          <a:bodyPr/>
          <a:lstStyle>
            <a:lvl1pPr>
              <a:defRPr/>
            </a:lvl1pPr>
          </a:lstStyle>
          <a:p>
            <a:pPr>
              <a:defRPr/>
            </a:pPr>
            <a:endParaRPr lang="es-ES"/>
          </a:p>
        </p:txBody>
      </p:sp>
      <p:sp>
        <p:nvSpPr>
          <p:cNvPr id="9" name="22 Marcador de número de diapositiva"/>
          <p:cNvSpPr>
            <a:spLocks noGrp="1"/>
          </p:cNvSpPr>
          <p:nvPr>
            <p:ph type="sldNum" sz="quarter" idx="12"/>
          </p:nvPr>
        </p:nvSpPr>
        <p:spPr/>
        <p:txBody>
          <a:bodyPr/>
          <a:lstStyle>
            <a:lvl1pPr>
              <a:defRPr/>
            </a:lvl1pPr>
          </a:lstStyle>
          <a:p>
            <a:pPr>
              <a:defRPr/>
            </a:pPr>
            <a:fld id="{C5D734C2-FBA8-4C44-9B30-C323668D8D47}" type="slidenum">
              <a:rPr lang="es-ES"/>
              <a:pPr>
                <a:defRPr/>
              </a:pPr>
              <a:t>‹#›</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spTree>
      <p:nvGrpSpPr>
        <p:cNvPr id="1" name=""/>
        <p:cNvGrpSpPr/>
        <p:nvPr/>
      </p:nvGrpSpPr>
      <p:grpSpPr>
        <a:xfrm>
          <a:off x="0" y="0"/>
          <a:ext cx="0" cy="0"/>
          <a:chOff x="0" y="0"/>
          <a:chExt cx="0" cy="0"/>
        </a:xfrm>
      </p:grpSpPr>
      <p:sp>
        <p:nvSpPr>
          <p:cNvPr id="3" name="15 Conector recto"/>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4" name="6 Conector recto"/>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5" name="8 Conector recto"/>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6" name="9 Rectángulo"/>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10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11 Elipse"/>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Text Box 14"/>
          <p:cNvSpPr txBox="1">
            <a:spLocks noChangeArrowheads="1"/>
          </p:cNvSpPr>
          <p:nvPr userDrawn="1"/>
        </p:nvSpPr>
        <p:spPr bwMode="auto">
          <a:xfrm>
            <a:off x="0" y="0"/>
            <a:ext cx="2230438" cy="274638"/>
          </a:xfrm>
          <a:prstGeom prst="rect">
            <a:avLst/>
          </a:prstGeom>
          <a:noFill/>
          <a:ln w="9525">
            <a:noFill/>
            <a:miter lim="800000"/>
            <a:headEnd/>
            <a:tailEnd/>
          </a:ln>
          <a:effectLst/>
        </p:spPr>
        <p:txBody>
          <a:bodyPr>
            <a:spAutoFit/>
          </a:bodyPr>
          <a:lstStyle/>
          <a:p>
            <a:pPr algn="ctr">
              <a:spcBef>
                <a:spcPct val="50000"/>
              </a:spcBef>
              <a:defRPr/>
            </a:pPr>
            <a:r>
              <a:rPr lang="es-ES_tradnl" sz="1200" b="1"/>
              <a:t>Instructora: Diana P. Umba</a:t>
            </a:r>
          </a:p>
        </p:txBody>
      </p:sp>
      <p:pic>
        <p:nvPicPr>
          <p:cNvPr id="10" name="Picture 15" descr="HR_Logo_GAMA_Color_Full"/>
          <p:cNvPicPr>
            <a:picLocks noChangeAspect="1" noChangeArrowheads="1"/>
          </p:cNvPicPr>
          <p:nvPr userDrawn="1"/>
        </p:nvPicPr>
        <p:blipFill>
          <a:blip r:embed="rId2"/>
          <a:srcRect/>
          <a:stretch>
            <a:fillRect/>
          </a:stretch>
        </p:blipFill>
        <p:spPr bwMode="auto">
          <a:xfrm>
            <a:off x="8101013" y="5815013"/>
            <a:ext cx="1042987" cy="1042987"/>
          </a:xfrm>
          <a:prstGeom prst="rect">
            <a:avLst/>
          </a:prstGeom>
          <a:noFill/>
          <a:ln w="9525">
            <a:noFill/>
            <a:miter lim="800000"/>
            <a:headEnd/>
            <a:tailEnd/>
          </a:ln>
        </p:spPr>
      </p:pic>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11" name="5 Marcador de fecha"/>
          <p:cNvSpPr>
            <a:spLocks noGrp="1"/>
          </p:cNvSpPr>
          <p:nvPr>
            <p:ph type="dt" sz="half" idx="10"/>
          </p:nvPr>
        </p:nvSpPr>
        <p:spPr/>
        <p:txBody>
          <a:bodyPr rtlCol="0"/>
          <a:lstStyle>
            <a:lvl1pPr>
              <a:defRPr/>
            </a:lvl1pPr>
          </a:lstStyle>
          <a:p>
            <a:pPr>
              <a:defRPr/>
            </a:pPr>
            <a:fld id="{0E7CD3B2-5DB1-4284-A445-A7446ACDFAAD}" type="datetimeFigureOut">
              <a:rPr lang="es-ES"/>
              <a:pPr>
                <a:defRPr/>
              </a:pPr>
              <a:t>12/07/2009</a:t>
            </a:fld>
            <a:endParaRPr lang="es-ES"/>
          </a:p>
        </p:txBody>
      </p:sp>
      <p:sp>
        <p:nvSpPr>
          <p:cNvPr id="12" name="6 Marcador de número de diapositiva"/>
          <p:cNvSpPr>
            <a:spLocks noGrp="1"/>
          </p:cNvSpPr>
          <p:nvPr>
            <p:ph type="sldNum" sz="quarter" idx="11"/>
          </p:nvPr>
        </p:nvSpPr>
        <p:spPr/>
        <p:txBody>
          <a:bodyPr rtlCol="0"/>
          <a:lstStyle>
            <a:lvl1pPr>
              <a:defRPr/>
            </a:lvl1pPr>
          </a:lstStyle>
          <a:p>
            <a:pPr>
              <a:defRPr/>
            </a:pPr>
            <a:fld id="{3CF1DC53-7044-4703-B8F8-813245CF292C}" type="slidenum">
              <a:rPr lang="es-ES"/>
              <a:pPr>
                <a:defRPr/>
              </a:pPr>
              <a:t>‹#›</a:t>
            </a:fld>
            <a:endParaRPr lang="es-ES"/>
          </a:p>
        </p:txBody>
      </p:sp>
      <p:sp>
        <p:nvSpPr>
          <p:cNvPr id="13" name="7 Marcador de pie de página"/>
          <p:cNvSpPr>
            <a:spLocks noGrp="1"/>
          </p:cNvSpPr>
          <p:nvPr>
            <p:ph type="ftr" sz="quarter" idx="12"/>
          </p:nvPr>
        </p:nvSpPr>
        <p:spPr/>
        <p:txBody>
          <a:bodyPr rtlCol="0"/>
          <a:lstStyle>
            <a:lvl1pPr>
              <a:defRPr/>
            </a:lvl1pPr>
          </a:lstStyle>
          <a:p>
            <a:pPr>
              <a:defRPr/>
            </a:pPr>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3 Marcador de fecha"/>
          <p:cNvSpPr>
            <a:spLocks noGrp="1"/>
          </p:cNvSpPr>
          <p:nvPr>
            <p:ph type="dt" sz="half" idx="10"/>
          </p:nvPr>
        </p:nvSpPr>
        <p:spPr/>
        <p:txBody>
          <a:bodyPr/>
          <a:lstStyle>
            <a:lvl1pPr>
              <a:defRPr/>
            </a:lvl1pPr>
          </a:lstStyle>
          <a:p>
            <a:pPr>
              <a:defRPr/>
            </a:pPr>
            <a:fld id="{ED27827A-F533-46AF-B0D9-0131AC841E4E}" type="datetimeFigureOut">
              <a:rPr lang="es-ES"/>
              <a:pPr>
                <a:defRPr/>
              </a:pPr>
              <a:t>12/07/2009</a:t>
            </a:fld>
            <a:endParaRPr lang="es-ES"/>
          </a:p>
        </p:txBody>
      </p:sp>
      <p:sp>
        <p:nvSpPr>
          <p:cNvPr id="3" name="2 Marcador de pie de página"/>
          <p:cNvSpPr>
            <a:spLocks noGrp="1"/>
          </p:cNvSpPr>
          <p:nvPr>
            <p:ph type="ftr" sz="quarter" idx="11"/>
          </p:nvPr>
        </p:nvSpPr>
        <p:spPr/>
        <p:txBody>
          <a:bodyPr/>
          <a:lstStyle>
            <a:lvl1pPr>
              <a:defRPr/>
            </a:lvl1pPr>
          </a:lstStyle>
          <a:p>
            <a:pPr>
              <a:defRPr/>
            </a:pPr>
            <a:endParaRPr lang="es-ES"/>
          </a:p>
        </p:txBody>
      </p:sp>
      <p:sp>
        <p:nvSpPr>
          <p:cNvPr id="4" name="22 Marcador de número de diapositiva"/>
          <p:cNvSpPr>
            <a:spLocks noGrp="1"/>
          </p:cNvSpPr>
          <p:nvPr>
            <p:ph type="sldNum" sz="quarter" idx="12"/>
          </p:nvPr>
        </p:nvSpPr>
        <p:spPr/>
        <p:txBody>
          <a:bodyPr/>
          <a:lstStyle>
            <a:lvl1pPr>
              <a:defRPr/>
            </a:lvl1pPr>
          </a:lstStyle>
          <a:p>
            <a:pPr>
              <a:defRPr/>
            </a:pPr>
            <a:fld id="{38FBBDFC-E348-4372-8B57-CFF00740FE1B}" type="slidenum">
              <a:rPr lang="es-ES"/>
              <a:pPr>
                <a:defRPr/>
              </a:pPr>
              <a:t>‹#›</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5" name="9 Conector recto"/>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6" name="7 Conector recto"/>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7" name="8 Conector recto"/>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8" name="10 Conector recto"/>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11 Rectángulo"/>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12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13 Elipse"/>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Text Box 15"/>
          <p:cNvSpPr txBox="1">
            <a:spLocks noChangeArrowheads="1"/>
          </p:cNvSpPr>
          <p:nvPr userDrawn="1"/>
        </p:nvSpPr>
        <p:spPr bwMode="auto">
          <a:xfrm>
            <a:off x="0" y="0"/>
            <a:ext cx="2230438" cy="274638"/>
          </a:xfrm>
          <a:prstGeom prst="rect">
            <a:avLst/>
          </a:prstGeom>
          <a:noFill/>
          <a:ln w="9525">
            <a:noFill/>
            <a:miter lim="800000"/>
            <a:headEnd/>
            <a:tailEnd/>
          </a:ln>
          <a:effectLst/>
        </p:spPr>
        <p:txBody>
          <a:bodyPr>
            <a:spAutoFit/>
          </a:bodyPr>
          <a:lstStyle/>
          <a:p>
            <a:pPr algn="ctr">
              <a:spcBef>
                <a:spcPct val="50000"/>
              </a:spcBef>
              <a:defRPr/>
            </a:pPr>
            <a:r>
              <a:rPr lang="es-ES_tradnl" sz="1200" b="1"/>
              <a:t>Instructora: Diana P. Umba</a:t>
            </a:r>
          </a:p>
        </p:txBody>
      </p:sp>
      <p:pic>
        <p:nvPicPr>
          <p:cNvPr id="13" name="Picture 16" descr="HR_Logo_GAMA_Color_Full"/>
          <p:cNvPicPr>
            <a:picLocks noChangeAspect="1" noChangeArrowheads="1"/>
          </p:cNvPicPr>
          <p:nvPr userDrawn="1"/>
        </p:nvPicPr>
        <p:blipFill>
          <a:blip r:embed="rId2"/>
          <a:srcRect/>
          <a:stretch>
            <a:fillRect/>
          </a:stretch>
        </p:blipFill>
        <p:spPr bwMode="auto">
          <a:xfrm>
            <a:off x="8101013" y="5815013"/>
            <a:ext cx="1042987" cy="1042987"/>
          </a:xfrm>
          <a:prstGeom prst="rect">
            <a:avLst/>
          </a:prstGeom>
          <a:noFill/>
          <a:ln w="9525">
            <a:noFill/>
            <a:miter lim="800000"/>
            <a:headEnd/>
            <a:tailEnd/>
          </a:ln>
        </p:spPr>
      </p:pic>
      <p:sp>
        <p:nvSpPr>
          <p:cNvPr id="2" name="1 Título"/>
          <p:cNvSpPr>
            <a:spLocks noGrp="1"/>
          </p:cNvSpPr>
          <p:nvPr>
            <p:ph type="title"/>
          </p:nvPr>
        </p:nvSpPr>
        <p:spPr>
          <a:xfrm rot="5400000">
            <a:off x="3371850" y="3200400"/>
            <a:ext cx="6309360" cy="457200"/>
          </a:xfrm>
        </p:spPr>
        <p:txBody>
          <a:bodyPr/>
          <a:lstStyle>
            <a:lvl1pPr algn="l">
              <a:buNone/>
              <a:defRPr sz="2000" b="1" cap="small" baseline="0"/>
            </a:lvl1pPr>
          </a:lstStyle>
          <a:p>
            <a:r>
              <a:rPr lang="es-ES" smtClean="0"/>
              <a:t>Haga clic para modificar el estilo de título del patrón</a:t>
            </a:r>
            <a:endParaRPr lang="en-US"/>
          </a:p>
        </p:txBody>
      </p:sp>
      <p:sp>
        <p:nvSpPr>
          <p:cNvPr id="3" name="2 Marcador de texto"/>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s-ES" smtClean="0"/>
              <a:t>Haga clic para modificar el estilo de texto del patrón</a:t>
            </a:r>
          </a:p>
        </p:txBody>
      </p:sp>
      <p:sp>
        <p:nvSpPr>
          <p:cNvPr id="18" name="17 Marcador de contenido"/>
          <p:cNvSpPr>
            <a:spLocks noGrp="1"/>
          </p:cNvSpPr>
          <p:nvPr>
            <p:ph sz="quarter" idx="1"/>
          </p:nvPr>
        </p:nvSpPr>
        <p:spPr>
          <a:xfrm>
            <a:off x="304800" y="274320"/>
            <a:ext cx="5638800" cy="632764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4" name="20 Marcador de fecha"/>
          <p:cNvSpPr>
            <a:spLocks noGrp="1"/>
          </p:cNvSpPr>
          <p:nvPr>
            <p:ph type="dt" sz="half" idx="10"/>
          </p:nvPr>
        </p:nvSpPr>
        <p:spPr/>
        <p:txBody>
          <a:bodyPr rtlCol="0"/>
          <a:lstStyle>
            <a:lvl1pPr>
              <a:defRPr/>
            </a:lvl1pPr>
          </a:lstStyle>
          <a:p>
            <a:pPr>
              <a:defRPr/>
            </a:pPr>
            <a:fld id="{F0C14ABC-820D-4840-9AAA-AEC7F481D1DD}" type="datetimeFigureOut">
              <a:rPr lang="es-ES"/>
              <a:pPr>
                <a:defRPr/>
              </a:pPr>
              <a:t>12/07/2009</a:t>
            </a:fld>
            <a:endParaRPr lang="es-ES"/>
          </a:p>
        </p:txBody>
      </p:sp>
      <p:sp>
        <p:nvSpPr>
          <p:cNvPr id="15" name="21 Marcador de número de diapositiva"/>
          <p:cNvSpPr>
            <a:spLocks noGrp="1"/>
          </p:cNvSpPr>
          <p:nvPr>
            <p:ph type="sldNum" sz="quarter" idx="11"/>
          </p:nvPr>
        </p:nvSpPr>
        <p:spPr/>
        <p:txBody>
          <a:bodyPr rtlCol="0"/>
          <a:lstStyle>
            <a:lvl1pPr>
              <a:defRPr/>
            </a:lvl1pPr>
          </a:lstStyle>
          <a:p>
            <a:pPr>
              <a:defRPr/>
            </a:pPr>
            <a:fld id="{40BAE89E-4101-46E3-BAC9-A18AC3A49528}" type="slidenum">
              <a:rPr lang="es-ES"/>
              <a:pPr>
                <a:defRPr/>
              </a:pPr>
              <a:t>‹#›</a:t>
            </a:fld>
            <a:endParaRPr lang="es-ES"/>
          </a:p>
        </p:txBody>
      </p:sp>
      <p:sp>
        <p:nvSpPr>
          <p:cNvPr id="16" name="22 Marcador de pie de página"/>
          <p:cNvSpPr>
            <a:spLocks noGrp="1"/>
          </p:cNvSpPr>
          <p:nvPr>
            <p:ph type="ftr" sz="quarter" idx="12"/>
          </p:nvPr>
        </p:nvSpPr>
        <p:spPr/>
        <p:txBody>
          <a:bodyPr rtlCol="0"/>
          <a:lstStyle>
            <a:lvl1pPr>
              <a:defRPr/>
            </a:lvl1pPr>
          </a:lstStyle>
          <a:p>
            <a:pPr>
              <a:defRPr/>
            </a:pPr>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5" name="8 Conector recto"/>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6" name="12 Elipse"/>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9 Conector recto"/>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10 Rectángulo"/>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11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18 Conector recto"/>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1" name="19 Conector recto"/>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2" name="Text Box 15"/>
          <p:cNvSpPr txBox="1">
            <a:spLocks noChangeArrowheads="1"/>
          </p:cNvSpPr>
          <p:nvPr userDrawn="1"/>
        </p:nvSpPr>
        <p:spPr bwMode="auto">
          <a:xfrm>
            <a:off x="0" y="0"/>
            <a:ext cx="2230438" cy="274638"/>
          </a:xfrm>
          <a:prstGeom prst="rect">
            <a:avLst/>
          </a:prstGeom>
          <a:noFill/>
          <a:ln w="9525">
            <a:noFill/>
            <a:miter lim="800000"/>
            <a:headEnd/>
            <a:tailEnd/>
          </a:ln>
          <a:effectLst/>
        </p:spPr>
        <p:txBody>
          <a:bodyPr>
            <a:spAutoFit/>
          </a:bodyPr>
          <a:lstStyle/>
          <a:p>
            <a:pPr algn="ctr">
              <a:spcBef>
                <a:spcPct val="50000"/>
              </a:spcBef>
              <a:defRPr/>
            </a:pPr>
            <a:r>
              <a:rPr lang="es-ES_tradnl" sz="1200" b="1"/>
              <a:t>Instructora: Diana P. Umba</a:t>
            </a:r>
          </a:p>
        </p:txBody>
      </p:sp>
      <p:pic>
        <p:nvPicPr>
          <p:cNvPr id="13" name="Picture 16" descr="HR_Logo_GAMA_Color_Full"/>
          <p:cNvPicPr>
            <a:picLocks noChangeAspect="1" noChangeArrowheads="1"/>
          </p:cNvPicPr>
          <p:nvPr userDrawn="1"/>
        </p:nvPicPr>
        <p:blipFill>
          <a:blip r:embed="rId2"/>
          <a:srcRect/>
          <a:stretch>
            <a:fillRect/>
          </a:stretch>
        </p:blipFill>
        <p:spPr bwMode="auto">
          <a:xfrm>
            <a:off x="8101013" y="5815013"/>
            <a:ext cx="1042987" cy="1042987"/>
          </a:xfrm>
          <a:prstGeom prst="rect">
            <a:avLst/>
          </a:prstGeom>
          <a:noFill/>
          <a:ln w="9525">
            <a:noFill/>
            <a:miter lim="800000"/>
            <a:headEnd/>
            <a:tailEnd/>
          </a:ln>
        </p:spPr>
      </p:pic>
      <p:sp>
        <p:nvSpPr>
          <p:cNvPr id="2" name="1 Título"/>
          <p:cNvSpPr>
            <a:spLocks noGrp="1"/>
          </p:cNvSpPr>
          <p:nvPr>
            <p:ph type="title"/>
          </p:nvPr>
        </p:nvSpPr>
        <p:spPr>
          <a:xfrm rot="5400000">
            <a:off x="3350133" y="3200400"/>
            <a:ext cx="6309360" cy="457200"/>
          </a:xfrm>
        </p:spPr>
        <p:txBody>
          <a:bodyPr/>
          <a:lstStyle>
            <a:lvl1pPr algn="l">
              <a:buNone/>
              <a:defRPr sz="2000" b="1"/>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s-ES" noProof="0" smtClean="0"/>
              <a:t>Haga clic en el icono para agregar una imagen</a:t>
            </a:r>
            <a:endParaRPr lang="en-US" noProof="0" dirty="0"/>
          </a:p>
        </p:txBody>
      </p:sp>
      <p:sp>
        <p:nvSpPr>
          <p:cNvPr id="4" name="3 Marcador de texto"/>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s-ES" smtClean="0"/>
              <a:t>Haga clic para modificar el estilo de texto del patrón</a:t>
            </a:r>
          </a:p>
        </p:txBody>
      </p:sp>
      <p:sp>
        <p:nvSpPr>
          <p:cNvPr id="14" name="16 Marcador de fecha"/>
          <p:cNvSpPr>
            <a:spLocks noGrp="1"/>
          </p:cNvSpPr>
          <p:nvPr>
            <p:ph type="dt" sz="half" idx="10"/>
          </p:nvPr>
        </p:nvSpPr>
        <p:spPr/>
        <p:txBody>
          <a:bodyPr rtlCol="0"/>
          <a:lstStyle>
            <a:lvl1pPr>
              <a:defRPr/>
            </a:lvl1pPr>
          </a:lstStyle>
          <a:p>
            <a:pPr>
              <a:defRPr/>
            </a:pPr>
            <a:fld id="{2BF836C8-D2D6-4A4D-B2E0-E22D105D8C94}" type="datetimeFigureOut">
              <a:rPr lang="es-ES"/>
              <a:pPr>
                <a:defRPr/>
              </a:pPr>
              <a:t>12/07/2009</a:t>
            </a:fld>
            <a:endParaRPr lang="es-ES"/>
          </a:p>
        </p:txBody>
      </p:sp>
      <p:sp>
        <p:nvSpPr>
          <p:cNvPr id="15" name="17 Marcador de número de diapositiva"/>
          <p:cNvSpPr>
            <a:spLocks noGrp="1"/>
          </p:cNvSpPr>
          <p:nvPr>
            <p:ph type="sldNum" sz="quarter" idx="11"/>
          </p:nvPr>
        </p:nvSpPr>
        <p:spPr/>
        <p:txBody>
          <a:bodyPr rtlCol="0"/>
          <a:lstStyle>
            <a:lvl1pPr>
              <a:defRPr/>
            </a:lvl1pPr>
          </a:lstStyle>
          <a:p>
            <a:pPr>
              <a:defRPr/>
            </a:pPr>
            <a:fld id="{CE5230C5-6A7D-447C-A5D9-4244260F4DE3}" type="slidenum">
              <a:rPr lang="es-ES"/>
              <a:pPr>
                <a:defRPr/>
              </a:pPr>
              <a:t>‹#›</a:t>
            </a:fld>
            <a:endParaRPr lang="es-ES"/>
          </a:p>
        </p:txBody>
      </p:sp>
      <p:sp>
        <p:nvSpPr>
          <p:cNvPr id="16" name="20 Marcador de pie de página"/>
          <p:cNvSpPr>
            <a:spLocks noGrp="1"/>
          </p:cNvSpPr>
          <p:nvPr>
            <p:ph type="ftr" sz="quarter" idx="12"/>
          </p:nvPr>
        </p:nvSpPr>
        <p:spPr/>
        <p:txBody>
          <a:bodyPr rtlCol="0"/>
          <a:lstStyle>
            <a:lvl1pPr>
              <a:defRPr/>
            </a:lvl1pPr>
          </a:lstStyle>
          <a:p>
            <a:pPr>
              <a:defRPr/>
            </a:pPr>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Conector recto"/>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2" name="21 Marcador de título"/>
          <p:cNvSpPr>
            <a:spLocks noGrp="1"/>
          </p:cNvSpPr>
          <p:nvPr>
            <p:ph type="title"/>
          </p:nvPr>
        </p:nvSpPr>
        <p:spPr>
          <a:xfrm>
            <a:off x="457200" y="274638"/>
            <a:ext cx="7467600" cy="1143000"/>
          </a:xfrm>
          <a:prstGeom prst="rect">
            <a:avLst/>
          </a:prstGeom>
        </p:spPr>
        <p:txBody>
          <a:bodyPr vert="horz" anchor="b">
            <a:normAutofit/>
          </a:bodyPr>
          <a:lstStyle/>
          <a:p>
            <a:r>
              <a:rPr lang="es-ES" smtClean="0"/>
              <a:t>Haga clic para modificar el estilo de título del patrón</a:t>
            </a:r>
            <a:endParaRPr lang="en-US"/>
          </a:p>
        </p:txBody>
      </p:sp>
      <p:sp>
        <p:nvSpPr>
          <p:cNvPr id="1028" name="12 Marcador de texto"/>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14" name="13 Marcador de fecha"/>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a:defRPr/>
            </a:pPr>
            <a:fld id="{72D6CF37-1D5E-4BA9-997D-C8623B22F264}" type="datetimeFigureOut">
              <a:rPr lang="es-ES"/>
              <a:pPr>
                <a:defRPr/>
              </a:pPr>
              <a:t>12/07/2009</a:t>
            </a:fld>
            <a:endParaRPr lang="es-ES"/>
          </a:p>
        </p:txBody>
      </p:sp>
      <p:sp>
        <p:nvSpPr>
          <p:cNvPr id="3" name="2 Marcador de pie de página"/>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a:defRPr/>
            </a:pPr>
            <a:endParaRPr lang="es-ES"/>
          </a:p>
        </p:txBody>
      </p:sp>
      <p:sp>
        <p:nvSpPr>
          <p:cNvPr id="7" name="6 Conector recto"/>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8 Conector recto"/>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9 Rectángulo"/>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10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11 Elipse"/>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22 Marcador de número de diapositiva"/>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a:defRPr/>
            </a:pPr>
            <a:fld id="{240D0BDC-E811-44CD-BCC4-BE4444F7CA14}" type="slidenum">
              <a:rPr lang="es-ES"/>
              <a:pPr>
                <a:defRPr/>
              </a:pPr>
              <a:t>‹#›</a:t>
            </a:fld>
            <a:endParaRPr lang="es-ES"/>
          </a:p>
        </p:txBody>
      </p:sp>
      <p:pic>
        <p:nvPicPr>
          <p:cNvPr id="1037" name="Picture 13" descr="HR_Logo_GAMA_Color_Full"/>
          <p:cNvPicPr>
            <a:picLocks noChangeAspect="1" noChangeArrowheads="1"/>
          </p:cNvPicPr>
          <p:nvPr userDrawn="1"/>
        </p:nvPicPr>
        <p:blipFill>
          <a:blip r:embed="rId13"/>
          <a:srcRect/>
          <a:stretch>
            <a:fillRect/>
          </a:stretch>
        </p:blipFill>
        <p:spPr bwMode="auto">
          <a:xfrm>
            <a:off x="8101013" y="5815013"/>
            <a:ext cx="1042987" cy="1042987"/>
          </a:xfrm>
          <a:prstGeom prst="rect">
            <a:avLst/>
          </a:prstGeom>
          <a:noFill/>
          <a:ln w="9525">
            <a:noFill/>
            <a:miter lim="800000"/>
            <a:headEnd/>
            <a:tailEnd/>
          </a:ln>
        </p:spPr>
      </p:pic>
      <p:sp>
        <p:nvSpPr>
          <p:cNvPr id="1038" name="Text Box 14"/>
          <p:cNvSpPr txBox="1">
            <a:spLocks noChangeArrowheads="1"/>
          </p:cNvSpPr>
          <p:nvPr userDrawn="1"/>
        </p:nvSpPr>
        <p:spPr bwMode="auto">
          <a:xfrm>
            <a:off x="0" y="0"/>
            <a:ext cx="2230438" cy="274638"/>
          </a:xfrm>
          <a:prstGeom prst="rect">
            <a:avLst/>
          </a:prstGeom>
          <a:noFill/>
          <a:ln w="9525">
            <a:noFill/>
            <a:miter lim="800000"/>
            <a:headEnd/>
            <a:tailEnd/>
          </a:ln>
          <a:effectLst/>
        </p:spPr>
        <p:txBody>
          <a:bodyPr>
            <a:spAutoFit/>
          </a:bodyPr>
          <a:lstStyle/>
          <a:p>
            <a:pPr algn="ctr">
              <a:spcBef>
                <a:spcPct val="50000"/>
              </a:spcBef>
              <a:defRPr/>
            </a:pPr>
            <a:r>
              <a:rPr lang="es-ES_tradnl" sz="1200" b="1"/>
              <a:t>Instructora: Diana P. Umba</a:t>
            </a:r>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1" r:id="rId4"/>
    <p:sldLayoutId id="2147483670" r:id="rId5"/>
    <p:sldLayoutId id="2147483675" r:id="rId6"/>
    <p:sldLayoutId id="2147483669" r:id="rId7"/>
    <p:sldLayoutId id="2147483676" r:id="rId8"/>
    <p:sldLayoutId id="2147483677" r:id="rId9"/>
    <p:sldLayoutId id="2147483668" r:id="rId10"/>
    <p:sldLayoutId id="2147483667" r:id="rId11"/>
  </p:sldLayoutIdLst>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a:defRPr>
      </a:lvl2pPr>
      <a:lvl3pPr algn="l" rtl="0" eaLnBrk="0" fontAlgn="base" hangingPunct="0">
        <a:spcBef>
          <a:spcPct val="0"/>
        </a:spcBef>
        <a:spcAft>
          <a:spcPct val="0"/>
        </a:spcAft>
        <a:defRPr sz="3000">
          <a:solidFill>
            <a:schemeClr val="tx2"/>
          </a:solidFill>
          <a:latin typeface="Century Schoolbook"/>
        </a:defRPr>
      </a:lvl3pPr>
      <a:lvl4pPr algn="l" rtl="0" eaLnBrk="0" fontAlgn="base" hangingPunct="0">
        <a:spcBef>
          <a:spcPct val="0"/>
        </a:spcBef>
        <a:spcAft>
          <a:spcPct val="0"/>
        </a:spcAft>
        <a:defRPr sz="3000">
          <a:solidFill>
            <a:schemeClr val="tx2"/>
          </a:solidFill>
          <a:latin typeface="Century Schoolbook"/>
        </a:defRPr>
      </a:lvl4pPr>
      <a:lvl5pPr algn="l" rtl="0" eaLnBrk="0" fontAlgn="base" hangingPunct="0">
        <a:spcBef>
          <a:spcPct val="0"/>
        </a:spcBef>
        <a:spcAft>
          <a:spcPct val="0"/>
        </a:spcAft>
        <a:defRPr sz="3000">
          <a:solidFill>
            <a:schemeClr val="tx2"/>
          </a:solidFill>
          <a:latin typeface="Century Schoolbook"/>
        </a:defRPr>
      </a:lvl5pPr>
      <a:lvl6pPr marL="457200" algn="l" rtl="0" fontAlgn="base">
        <a:spcBef>
          <a:spcPct val="0"/>
        </a:spcBef>
        <a:spcAft>
          <a:spcPct val="0"/>
        </a:spcAft>
        <a:defRPr sz="3000">
          <a:solidFill>
            <a:schemeClr val="tx2"/>
          </a:solidFill>
          <a:latin typeface="Century Schoolbook"/>
        </a:defRPr>
      </a:lvl6pPr>
      <a:lvl7pPr marL="914400" algn="l" rtl="0" fontAlgn="base">
        <a:spcBef>
          <a:spcPct val="0"/>
        </a:spcBef>
        <a:spcAft>
          <a:spcPct val="0"/>
        </a:spcAft>
        <a:defRPr sz="3000">
          <a:solidFill>
            <a:schemeClr val="tx2"/>
          </a:solidFill>
          <a:latin typeface="Century Schoolbook"/>
        </a:defRPr>
      </a:lvl7pPr>
      <a:lvl8pPr marL="1371600" algn="l" rtl="0" fontAlgn="base">
        <a:spcBef>
          <a:spcPct val="0"/>
        </a:spcBef>
        <a:spcAft>
          <a:spcPct val="0"/>
        </a:spcAft>
        <a:defRPr sz="3000">
          <a:solidFill>
            <a:schemeClr val="tx2"/>
          </a:solidFill>
          <a:latin typeface="Century Schoolbook"/>
        </a:defRPr>
      </a:lvl8pPr>
      <a:lvl9pPr marL="1828800" algn="l" rtl="0" fontAlgn="base">
        <a:spcBef>
          <a:spcPct val="0"/>
        </a:spcBef>
        <a:spcAft>
          <a:spcPct val="0"/>
        </a:spcAft>
        <a:defRPr sz="3000">
          <a:solidFill>
            <a:schemeClr val="tx2"/>
          </a:solidFill>
          <a:latin typeface="Century Schoolbook"/>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images.google.com/imgres?imgurl=http://www.cnp.go.cr/php_mysql/admin/KTML/uploads/media/LOGO%205%20AL%20DIA%20Final.jpg&amp;imgrefurl=http://www.cnp.go.cr/index.php?idS=25&amp;usg=__nyOp2f2vHD2GDloffETlzAoSNuQ=&amp;h=415&amp;w=341&amp;sz=45&amp;hl=es&amp;start=2&amp;sig2=Snb6u6fJmo6EmsvjQx6CNw&amp;tbnid=chyBhdi_h3utXM:&amp;tbnh=125&amp;tbnw=103&amp;prev=/images?q=5+al+dia&amp;gbv=2&amp;hl=es&amp;ei=HY0pSsaoGumnmQfn2LDvCg" TargetMode="Externa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images.google.com/imgres?imgurl=http://www.tucocinaytu.com/files/postres.jpg&amp;imgrefurl=http://www.tucocinaytu.com/claves-para-preparar-postres-perfectos/14-02-2009&amp;usg=__JTIw9Oeh0Ym1RDvHnQfzcUMJn9U=&amp;h=301&amp;w=305&amp;sz=24&amp;hl=en&amp;start=1&amp;sig2=zeGflNkkkeUR1ERxv_3eGA&amp;um=1&amp;tbnid=12j9P0NUeV8RXM:&amp;tbnh=114&amp;tbnw=116&amp;prev=/images?q=POSTRES&amp;hl=en&amp;lr=lang_es&amp;um=1&amp;ei=G54mSqTWN5iy9ASf5MSCDw" TargetMode="Externa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hyperlink" Target="file:///H:\NUTRICI&#210;N%20Y%20DIETETICA\ALIMENTOS\PLANIFICACI&#211;N%20DE%20ALIMENTOS\Planeaci&#243;n%20de%20Men&#250;s\tabla_rec_calynut.xls"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9.jpeg"/><Relationship Id="rId7" Type="http://schemas.openxmlformats.org/officeDocument/2006/relationships/image" Target="../media/image41.jpeg"/><Relationship Id="rId2" Type="http://schemas.openxmlformats.org/officeDocument/2006/relationships/hyperlink" Target="http://images.google.com/imgres?imgurl=http://4.bp.blogspot.com/_iOUWsYnNbmo/SXTuFR4QeYI/AAAAAAAAEWg/DyS6pFRdT_o/s400/cereal-integral.jpg&amp;imgrefurl=http://www.bionatural.es/2009/01/el-arroz-integral-fuente-de-fibra.html&amp;usg=__DfeQaZ0kb-30YeF1eyBYnE1Yd0E=&amp;h=242&amp;w=380&amp;sz=23&amp;hl=en&amp;start=19&amp;sig2=FPrPn3tyI81ZoZeFhfw51A&amp;um=1&amp;tbnid=gS3rAycPE2VfRM:&amp;tbnh=78&amp;tbnw=123&amp;prev=/images?q=CEREAL+INTEGRAL&amp;hl=en&amp;lr=lang_es&amp;um=1&amp;ei=d6MmSvjJDoia8wTHrJGFDw" TargetMode="External"/><Relationship Id="rId1" Type="http://schemas.openxmlformats.org/officeDocument/2006/relationships/slideLayout" Target="../slideLayouts/slideLayout7.xml"/><Relationship Id="rId6" Type="http://schemas.openxmlformats.org/officeDocument/2006/relationships/hyperlink" Target="http://images.google.com/imgres?imgurl=http://www.crossovertrade.com/pictures/brazil_nuts.jpg&amp;imgrefurl=http://www.crossovertrade.com/brazil_nuts.htm&amp;usg=__G5c0C43dt3XeyakdlF0Xq519SiY=&amp;h=360&amp;w=479&amp;sz=22&amp;hl=en&amp;start=11&amp;sig2=WBDNQa3KHuGFbWzH08yLMA&amp;um=1&amp;tbnid=cXe1-xjlYEC9KM:&amp;tbnh=97&amp;tbnw=129&amp;prev=/images?q=NUEZ+DEL+BRAZIL&amp;hl=en&amp;lr=lang_es&amp;um=1&amp;ei=6aMmSsmMEJCW8wTYsZSEDw" TargetMode="External"/><Relationship Id="rId5" Type="http://schemas.openxmlformats.org/officeDocument/2006/relationships/image" Target="../media/image40.jpeg"/><Relationship Id="rId4" Type="http://schemas.openxmlformats.org/officeDocument/2006/relationships/hyperlink" Target="http://images.google.com/imgres?imgurl=http://fotos.sapo.pt/topazio1950/pic/0000r7h4/s375x320&amp;imgrefurl=http://o_segredo_da_beleza_es_tu.blogs.sapo.pt/tag/protec%C3%A7%C3%A3o&amp;usg=__gAijXO9FSTVIqY-F-5XkAGiW9Js=&amp;h=320&amp;w=259&amp;sz=33&amp;hl=en&amp;start=4&amp;sig2=gSer8AeBt-KkrmmSzvKhKQ&amp;um=1&amp;tbnid=vCwd4PnHZ_0-9M:&amp;tbnh=118&amp;tbnw=96&amp;prev=/images?q=LEGUMINOSAS+SECAS&amp;hl=en&amp;lr=lang_es&amp;um=1&amp;ei=m6MmSrvnLpiU8wSbn7WEDw"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images.google.com/imgres?imgurl=http://nutridieta.com/wp-content/uploads/2009/02/leche-de-arroz.gif&amp;imgrefurl=http://www.nutridieta.com/que-es-la-leche-de-arroz/&amp;usg=__bDa8uUJs0s6eYGtccqT8yNwt40M=&amp;h=384&amp;w=298&amp;sz=31&amp;hl=en&amp;start=6&amp;sig2=aJloGl5qTkzsZ5CbVVbzhA&amp;um=1&amp;tbnid=hvC7XDgNqS2tjM:&amp;tbnh=123&amp;tbnw=95&amp;prev=/images?q=LECHE&amp;hl=en&amp;lr=lang_es&amp;um=1&amp;ei=BaUmSt6wI5Sa9QSF3YiEDw" TargetMode="External"/><Relationship Id="rId3" Type="http://schemas.openxmlformats.org/officeDocument/2006/relationships/image" Target="../media/image43.jpeg"/><Relationship Id="rId7" Type="http://schemas.openxmlformats.org/officeDocument/2006/relationships/image" Target="../media/image45.jpeg"/><Relationship Id="rId2" Type="http://schemas.openxmlformats.org/officeDocument/2006/relationships/hyperlink" Target="http://images.google.com/imgres?imgurl=http://www.mistrucosdebelleza.com/imagenes/nueces.jpg&amp;imgrefurl=http://www.mistrucosdebelleza.com/energia-nueces-contra-el-cansancio/&amp;usg=__EVRK0wemlpB3JRFI6uig2uuae68=&amp;h=587&amp;w=800&amp;sz=114&amp;hl=en&amp;start=4&amp;sig2=X1B3u54MM9MJEmTDqrZ8JQ&amp;um=1&amp;tbnid=AoZVrKa1wukydM:&amp;tbnh=105&amp;tbnw=143&amp;prev=/images?q=NUECES&amp;hl=en&amp;lr=lang_es&amp;um=1&amp;ei=oqQmSoDlLIia8wSHrI2FDw" TargetMode="External"/><Relationship Id="rId1" Type="http://schemas.openxmlformats.org/officeDocument/2006/relationships/slideLayout" Target="../slideLayouts/slideLayout7.xml"/><Relationship Id="rId6" Type="http://schemas.openxmlformats.org/officeDocument/2006/relationships/hyperlink" Target="http://images.google.com/imgres?imgurl=http://es.geocities.com/sitio_natural/images/cereales.gif&amp;imgrefurl=http://es.geocities.com/sitio_natural/cereales-integrales.htm&amp;usg=__nBPZg2tIlShZnowW19rMKZcl8_I=&amp;h=227&amp;w=227&amp;sz=32&amp;hl=en&amp;start=2&amp;sig2=DtSxy9BGkpMzHTBEaGsyeg&amp;um=1&amp;tbnid=-MXcwcUpdmqWRM:&amp;tbnh=108&amp;tbnw=108&amp;prev=/images?q=CEREALES+INTEGRLES&amp;hl=en&amp;lr=lang_es&amp;um=1&amp;ei=7qQmSuaTIYSc8wT0mLWEDw" TargetMode="External"/><Relationship Id="rId11" Type="http://schemas.openxmlformats.org/officeDocument/2006/relationships/image" Target="../media/image47.jpeg"/><Relationship Id="rId5" Type="http://schemas.openxmlformats.org/officeDocument/2006/relationships/image" Target="../media/image44.jpeg"/><Relationship Id="rId10" Type="http://schemas.openxmlformats.org/officeDocument/2006/relationships/hyperlink" Target="http://images.google.com/imgres?imgurl=http://www.pevoniamexico.com/shop/imagenes/cont-piel2.jpg&amp;imgrefurl=http://www.pevoniamexico.com/shop/1aclaradora.htm&amp;usg=__ruQL9lV19fheObN15QW1gTJAUHM=&amp;h=416&amp;w=300&amp;sz=14&amp;hl=es&amp;start=11&amp;sig2=EyH5wCklw7AtSstZUD1qCA&amp;um=1&amp;tbnid=QOELuUyt2wbd8M:&amp;tbnh=125&amp;tbnw=90&amp;prev=/images?q=piel&amp;hl=es&amp;lr=lang_es&amp;um=1&amp;ei=n3ooSvgu2ISYB8_kuNUM" TargetMode="External"/><Relationship Id="rId4" Type="http://schemas.openxmlformats.org/officeDocument/2006/relationships/hyperlink" Target="http://images.google.com/imgres?imgurl=http://www.mercadopremium.com/fotos/Panache%20de%20Verduras004.jpg&amp;imgrefurl=http://www.mercadopremium.com/index.php?a=63&amp;usg=__Z7TkJ4Hg1G3ThJqso8sJQE8_wko=&amp;h=250&amp;w=350&amp;sz=94&amp;hl=en&amp;start=4&amp;sig2=PPBNwze6VVhkB_AL5xkfYQ&amp;um=1&amp;tbnid=yuRFNlWqKCjzUM:&amp;tbnh=86&amp;tbnw=120&amp;prev=/images?q=VERDURAS&amp;hl=en&amp;lr=lang_es&amp;um=1&amp;ei=u6QmStjEDZiU8wTqn7mEDw" TargetMode="External"/><Relationship Id="rId9" Type="http://schemas.openxmlformats.org/officeDocument/2006/relationships/image" Target="../media/image46.jpeg"/></Relationships>
</file>

<file path=ppt/slides/_rels/slide28.xml.rels><?xml version="1.0" encoding="UTF-8" standalone="yes"?>
<Relationships xmlns="http://schemas.openxmlformats.org/package/2006/relationships"><Relationship Id="rId8" Type="http://schemas.openxmlformats.org/officeDocument/2006/relationships/hyperlink" Target="http://images.google.com/imgres?imgurl=http://coachingfinanciero.files.wordpress.com/2009/05/naranja.jpg&amp;imgrefurl=http://coachingfinanciero.wordpress.com/&amp;usg=__Zvgs6oYcKEDP8esWTdj32AfpYCk=&amp;h=272&amp;w=316&amp;sz=11&amp;hl=en&amp;start=1&amp;sig2=UGGVFwx9vNJzMnM3aK9UHw&amp;um=1&amp;tbnid=IvpYsROzwGuokM:&amp;tbnh=101&amp;tbnw=117&amp;prev=/images?q=NARANJA&amp;hl=en&amp;lr=lang_es&amp;um=1&amp;ei=OqImSrj4BoiW9gThjpyEDw" TargetMode="External"/><Relationship Id="rId13" Type="http://schemas.openxmlformats.org/officeDocument/2006/relationships/image" Target="../media/image53.jpeg"/><Relationship Id="rId3" Type="http://schemas.openxmlformats.org/officeDocument/2006/relationships/image" Target="../media/image48.jpeg"/><Relationship Id="rId7" Type="http://schemas.openxmlformats.org/officeDocument/2006/relationships/image" Target="../media/image50.jpeg"/><Relationship Id="rId12" Type="http://schemas.openxmlformats.org/officeDocument/2006/relationships/hyperlink" Target="http://images.google.com/imgres?imgurl=http://www.verdyfrut.cl/2009/wp-content/uploads/wpsc/product_images/coliflor.jpg&amp;imgrefurl=http://www.verdyfrut.cl/2009/wp-content/uploads/wpsc/product_images/&amp;usg=__IxtVvoss-DYhu2lNZ50JfwwU89s=&amp;h=400&amp;w=400&amp;sz=27&amp;hl=en&amp;start=1&amp;sig2=K7-eTk-ok9oyC3xiqc3lZQ&amp;um=1&amp;tbnid=O67YjYvdjS_k0M:&amp;tbnh=124&amp;tbnw=124&amp;prev=/images?q=COLIFLOR&amp;hl=en&amp;lr=lang_es&amp;um=1&amp;ei=dKImSu_IDJiU8wTfn7mEDw" TargetMode="External"/><Relationship Id="rId2" Type="http://schemas.openxmlformats.org/officeDocument/2006/relationships/hyperlink" Target="http://images.google.com/imgres?imgurl=http://www.cestaspararegalo.com/images/guayaba2.jpg&amp;imgrefurl=http://www.cestaspararegalo.com/index.php?main_page=index&amp;cPath=10_13_17&amp;language=es&amp;usg=__hkK5v4HIeG15izfq6HaVkAYTr1I=&amp;h=600&amp;w=600&amp;sz=32&amp;hl=en&amp;start=1&amp;sig2=GMZddM2oO5vMayNRDxKtcg&amp;um=1&amp;tbnid=_3YTgEUDr5EHZM:&amp;tbnh=135&amp;tbnw=135&amp;prev=/images?q=GUAYABA&amp;hl=en&amp;lr=lang_es&amp;um=1&amp;ei=6KEmSr_rJ5Ce8wTZt9SEDw" TargetMode="External"/><Relationship Id="rId1" Type="http://schemas.openxmlformats.org/officeDocument/2006/relationships/slideLayout" Target="../slideLayouts/slideLayout7.xml"/><Relationship Id="rId6" Type="http://schemas.openxmlformats.org/officeDocument/2006/relationships/hyperlink" Target="http://images.google.com/imgres?imgurl=http://www.tropicalfruitandveg.co.uk/images/feijoa.jpg&amp;imgrefurl=http://www.tropicalfruitandveg.co.uk/images/&amp;usg=__xGm9hwPVNzYbx-C1hWLzIRYbhUg=&amp;h=489&amp;w=705&amp;sz=86&amp;hl=en&amp;start=2&amp;sig2=rIvKtKxvPD0jIa2lHgf99Q&amp;um=1&amp;tbnid=5BtM_A-dc0DVOM:&amp;tbnh=97&amp;tbnw=140&amp;prev=/images?q=FEIJOA&amp;hl=en&amp;lr=lang_es&amp;um=1&amp;ei=GaImSsmwC5CW8wSEspSEDw" TargetMode="External"/><Relationship Id="rId11" Type="http://schemas.openxmlformats.org/officeDocument/2006/relationships/image" Target="../media/image52.jpeg"/><Relationship Id="rId5" Type="http://schemas.openxmlformats.org/officeDocument/2006/relationships/image" Target="../media/image49.jpeg"/><Relationship Id="rId10" Type="http://schemas.openxmlformats.org/officeDocument/2006/relationships/hyperlink" Target="http://images.google.com/imgres?imgurl=http://cienciaaldia.files.wordpress.com/2009/04/brocoli-art.jpg&amp;imgrefurl=http://cienciaaldia.wordpress.com/2009/04/06/los-brotes-de-brocoli-reducen-el-riesgo-de-cancer-de-estomago/&amp;usg=__zyumckoKSXePqRBuf6i5udQQYF4=&amp;h=1080&amp;w=913&amp;sz=80&amp;hl=en&amp;start=3&amp;sig2=py4mjiXhCgD5vGm7aiLgnA&amp;um=1&amp;tbnid=8Gqw3MD9emn7IM:&amp;tbnh=150&amp;tbnw=127&amp;prev=/images?q=BROCOLI&amp;hl=en&amp;lr=lang_es&amp;um=1&amp;ei=XaImSt7oHKCY8gTe172FDw" TargetMode="External"/><Relationship Id="rId4" Type="http://schemas.openxmlformats.org/officeDocument/2006/relationships/hyperlink" Target="http://images.google.com/imgres?imgurl=http://www.bewellbuzz.com/wp-content/uploads/2009/02/kiwi.jpg&amp;imgrefurl=http://www.bewellbuzz.com/nutrition/green-and-fuzzy-kiwi-is-the-fruit-for-you/&amp;usg=__dolsPjV0L2cH9FS1lA8kL-1WXRs=&amp;h=960&amp;w=1280&amp;sz=302&amp;hl=en&amp;start=2&amp;sig2=x13_KeJsxFVt9XLUw5-vaQ&amp;um=1&amp;tbnid=1b-6yh4-C8F7iM:&amp;tbnh=113&amp;tbnw=150&amp;prev=/images?q=KIWI&amp;hl=en&amp;lr=lang_es&amp;um=1&amp;ei=-qEmSrroEJC08ATs2YWEDw" TargetMode="External"/><Relationship Id="rId9" Type="http://schemas.openxmlformats.org/officeDocument/2006/relationships/image" Target="../media/image51.jpeg"/></Relationships>
</file>

<file path=ppt/slides/_rels/slide29.xml.rels><?xml version="1.0" encoding="UTF-8" standalone="yes"?>
<Relationships xmlns="http://schemas.openxmlformats.org/package/2006/relationships"><Relationship Id="rId8" Type="http://schemas.openxmlformats.org/officeDocument/2006/relationships/hyperlink" Target="http://images.google.com/imgres?imgurl=http://blog.editorialcm.es/__oneclick_uploads/2008/11/melocoton.jpg&amp;imgrefurl=http://blog.editorialcm.es/2008/11/&amp;usg=__pwUFz0Uj4-7ozN4k5teIN2_QFrA=&amp;h=350&amp;w=300&amp;sz=32&amp;hl=en&amp;start=1&amp;sig2=DuPfxSwFfpDwTWPITxOADQ&amp;um=1&amp;tbnid=w286ZN7jsH6WlM:&amp;tbnh=120&amp;tbnw=103&amp;prev=/images?q=MELOCOTON&amp;hl=en&amp;lr=lang_es&amp;um=1&amp;ei=AqEmSrGREaCY8gTn172FDw" TargetMode="External"/><Relationship Id="rId13" Type="http://schemas.openxmlformats.org/officeDocument/2006/relationships/image" Target="../media/image59.jpeg"/><Relationship Id="rId3" Type="http://schemas.openxmlformats.org/officeDocument/2006/relationships/image" Target="../media/image54.jpeg"/><Relationship Id="rId7" Type="http://schemas.openxmlformats.org/officeDocument/2006/relationships/image" Target="../media/image56.jpeg"/><Relationship Id="rId12" Type="http://schemas.openxmlformats.org/officeDocument/2006/relationships/hyperlink" Target="http://images.google.com/imgres?imgurl=http://importfood.com/media/mango1l.jpg&amp;imgrefurl=http://importfood.com/recipes/mamuangprionampla.html&amp;usg=__Dsl3wQkEbcANxU1fT_3lLdMMyOc=&amp;h=558&amp;w=625&amp;sz=23&amp;hl=en&amp;start=1&amp;sig2=gBqbbFAycsWiwZJBgk7nng&amp;um=1&amp;tbnid=yqduKJCIriubLM:&amp;tbnh=121&amp;tbnw=136&amp;prev=/images?q=MANGO&amp;hl=en&amp;lr=lang_es&amp;um=1&amp;ei=VqEmSpq5NIiW9gT4jpyEDw" TargetMode="External"/><Relationship Id="rId2" Type="http://schemas.openxmlformats.org/officeDocument/2006/relationships/hyperlink" Target="http://images.google.com/imgres?imgurl=http://web.educastur.princast.es/eei/zorrilla/logotipos/zanahoria.gif&amp;imgrefurl=http://web.educastur.princast.es/eei/zorrilla/dependencias.htm&amp;usg=__Tab-0JjH7b9gZvZ9gLXMhxHn7sM=&amp;h=436&amp;w=312&amp;sz=5&amp;hl=en&amp;start=7&amp;sig2=szOUmKmLuAzr6Z2R8TxE5Q&amp;um=1&amp;tbnid=EYjxn3dwwY5X6M:&amp;tbnh=126&amp;tbnw=90&amp;prev=/images?q=ZANAHORIA&amp;hl=en&amp;lr=lang_es&amp;um=1&amp;ei=gaAmSpLuNpCW8wSGspSEDw" TargetMode="External"/><Relationship Id="rId1" Type="http://schemas.openxmlformats.org/officeDocument/2006/relationships/slideLayout" Target="../slideLayouts/slideLayout7.xml"/><Relationship Id="rId6" Type="http://schemas.openxmlformats.org/officeDocument/2006/relationships/hyperlink" Target="http://images.google.com/imgres?imgurl=http://www.bricopage.com/horticultura/imagenes/espinacas1.jpg&amp;imgrefurl=http://www.bricopage.com/horticultura/alfabetizadas/espinaca.htm&amp;usg=___zcK2jew3-BkEfxe3EVOZ_UFkR8=&amp;h=273&amp;w=299&amp;sz=11&amp;hl=en&amp;start=3&amp;sig2=pZrKU4eeDrpulpyO4ufQFA&amp;um=1&amp;tbnid=TswsfgXdYSkHRM:&amp;tbnh=106&amp;tbnw=116&amp;prev=/images?q=ESPINACAS&amp;hl=en&amp;lr=lang_es&amp;um=1&amp;ei=6qAmSufAG5Sa9QSD3YiEDw" TargetMode="External"/><Relationship Id="rId11" Type="http://schemas.openxmlformats.org/officeDocument/2006/relationships/image" Target="../media/image58.jpeg"/><Relationship Id="rId5" Type="http://schemas.openxmlformats.org/officeDocument/2006/relationships/image" Target="../media/image55.jpeg"/><Relationship Id="rId10" Type="http://schemas.openxmlformats.org/officeDocument/2006/relationships/hyperlink" Target="http://images.google.com/imgres?imgurl=http://www.mercandoenlinea.com/catalogo/images/melon.jpg&amp;imgrefurl=http://www.mercandoenlinea.com/catalogo/index.php?main_page=product_info&amp;products_id=407&amp;usg=__lirdaV83WKREWK32kDjlKdv3Ny0=&amp;h=235&amp;w=225&amp;sz=9&amp;hl=en&amp;start=19&amp;sig2=vx_B3X7YmfSrcbGBD1mQuw&amp;um=1&amp;tbnid=MvnbjPb296jpKM:&amp;tbnh=109&amp;tbnw=104&amp;prev=/images?q=MELON&amp;hl=en&amp;lr=lang_es&amp;um=1&amp;ei=GKEmSs_9F5C08ASD2oWEDw" TargetMode="External"/><Relationship Id="rId4" Type="http://schemas.openxmlformats.org/officeDocument/2006/relationships/hyperlink" Target="http://images.google.com/imgres?imgurl=http://usuarios.lycos.es/troglodyte/Tomate1.gif&amp;imgrefurl=http://usuarios.lycos.es/troglodyte/Entradas.htm&amp;usg=__O4pO9zjenDe929cp8JUn3zOYJEM=&amp;h=364&amp;w=354&amp;sz=6&amp;hl=en&amp;start=18&amp;sig2=oib7PVNf2b4FJj0X3EekDQ&amp;um=1&amp;tbnid=I8MX42Lh_dmqGM:&amp;tbnh=121&amp;tbnw=118&amp;prev=/images?q=TOMATE&amp;hl=en&amp;lr=lang_es&amp;um=1&amp;ei=nKAmSq7bO4Sc8wTMmLWEDw" TargetMode="External"/><Relationship Id="rId9" Type="http://schemas.openxmlformats.org/officeDocument/2006/relationships/image" Target="../media/image57.jpeg"/><Relationship Id="rId14" Type="http://schemas.openxmlformats.org/officeDocument/2006/relationships/image" Target="../media/image60.jpe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61.jpeg"/><Relationship Id="rId7" Type="http://schemas.openxmlformats.org/officeDocument/2006/relationships/image" Target="../media/image62.jpeg"/><Relationship Id="rId2" Type="http://schemas.openxmlformats.org/officeDocument/2006/relationships/hyperlink" Target="http://images.google.com/imgres?imgurl=http://i208.photobucket.com/albums/bb17/tsaitami/frijoles.jpg&amp;imgrefurl=http://www.manosenlamasa.com/?p=49&amp;usg=__nk2ej0nAnVOI5HbPCLprmRpsoPk=&amp;h=512&amp;w=768&amp;sz=144&amp;hl=en&amp;start=1&amp;sig2=78QQCDfzjg0Uq-bEPhQ5ew&amp;um=1&amp;tbnid=F4ncI7_B3PyplM:&amp;tbnh=95&amp;tbnw=142&amp;prev=/images?q=FRIJOLES&amp;hl=en&amp;lr=lang_es&amp;um=1&amp;ei=nqUmSuGvKpiU8wSZn7WEDw" TargetMode="External"/><Relationship Id="rId1" Type="http://schemas.openxmlformats.org/officeDocument/2006/relationships/slideLayout" Target="../slideLayouts/slideLayout7.xml"/><Relationship Id="rId6" Type="http://schemas.openxmlformats.org/officeDocument/2006/relationships/hyperlink" Target="http://images.google.com/imgres?imgurl=http://www.jaimenavarueda.com/wp-content/uploads/2009/05/verduras.jpg&amp;imgrefurl=http://www.jaimenavarueda.com/?p=3473&amp;usg=__JXuwgDYib4eWR5NFNLfwYTFAFzY=&amp;h=350&amp;w=350&amp;sz=48&amp;hl=en&amp;start=8&amp;sig2=O52TtpIR00MYQcUJMS0UDQ&amp;um=1&amp;tbnid=waMeigeKx_YeVM:&amp;tbnh=120&amp;tbnw=120&amp;prev=/images?q=HIERRO+++VERDURAS&amp;hl=en&amp;lr=lang_es&amp;um=1&amp;ei=2qUmSr-XF5Ce8wTZt9SEDw" TargetMode="External"/><Relationship Id="rId5" Type="http://schemas.openxmlformats.org/officeDocument/2006/relationships/image" Target="../media/image16.jpeg"/><Relationship Id="rId4" Type="http://schemas.openxmlformats.org/officeDocument/2006/relationships/hyperlink" Target="http://images.google.com/imgres?imgurl=http://www.las7enpunto.com/wp-content/uploads/2009/05/1-45.jpg&amp;imgrefurl=http://www.las7enpunto.com/comer-frutos-secos-no-engorda/&amp;usg=__E4Gc68WMVnWvodLvKPDatu5XXeQ=&amp;h=480&amp;w=640&amp;sz=99&amp;hl=en&amp;start=4&amp;sig2=-ufoCKEGqfN1O0zgQtq2BQ&amp;um=1&amp;tbnid=dPDBT4lBmQuk9M:&amp;tbnh=103&amp;tbnw=137&amp;prev=/images?q=FRUTOS+SECOS&amp;hl=en&amp;lr=lang_es&amp;um=1&amp;ei=wqUmSrGNEISc8wTMmLWEDw"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images.google.com/imgres?imgurl=http://riap.inta.gov.ar/Biblioteca/Newsletters/10_lpsl_042006_files/Figura03.jpg&amp;imgrefurl=http://riap.inta.gov.ar/Biblioteca/Newsletters/10_lpsl_042006%202.htm&amp;usg=__lexWAkxvu9Jtvb6NZvRknzWqb4k=&amp;h=310&amp;w=390&amp;sz=44&amp;hl=en&amp;start=10&amp;sig2=7cbGnLAvAUzb_IszuSohVQ&amp;um=1&amp;tbnid=evUvEQBWZ40zPM:&amp;tbnh=98&amp;tbnw=123&amp;prev=/images?q=GRANO+DE+SOJA&amp;hl=en&amp;lr=lang_es&amp;um=1&amp;ei=qKYmStTaDYSg8wT4v9WEDw" TargetMode="External"/><Relationship Id="rId3" Type="http://schemas.openxmlformats.org/officeDocument/2006/relationships/image" Target="../media/image64.jpeg"/><Relationship Id="rId7" Type="http://schemas.openxmlformats.org/officeDocument/2006/relationships/image" Target="../media/image62.jpeg"/><Relationship Id="rId2" Type="http://schemas.openxmlformats.org/officeDocument/2006/relationships/hyperlink" Target="http://images.google.com/imgres?imgurl=http://i203.photobucket.com/albums/aa26/Charly100/lacteos.jpg&amp;imgrefurl=http://elciudadanoargentino.blogspot.com/2007/10/protenas-vitaminas-y-minerales.html&amp;usg=__yoIB43jQWxSD3yxcrZmUIU9_U_c=&amp;h=500&amp;w=625&amp;sz=64&amp;hl=en&amp;start=8&amp;sig2=PoXOl4-iTmBdg28X84voNQ&amp;um=1&amp;tbnid=pm9Nogx2k2911M:&amp;tbnh=109&amp;tbnw=136&amp;prev=/images?q=LACTEOS&amp;hl=en&amp;lr=lang_es&amp;um=1&amp;ei=VqYmSoSlKpSa9QTy3YyEDw" TargetMode="External"/><Relationship Id="rId1" Type="http://schemas.openxmlformats.org/officeDocument/2006/relationships/slideLayout" Target="../slideLayouts/slideLayout7.xml"/><Relationship Id="rId6" Type="http://schemas.openxmlformats.org/officeDocument/2006/relationships/hyperlink" Target="http://images.google.com/imgres?imgurl=http://www.jaimenavarueda.com/wp-content/uploads/2009/05/verduras.jpg&amp;imgrefurl=http://www.jaimenavarueda.com/?p=3473&amp;usg=__JXuwgDYib4eWR5NFNLfwYTFAFzY=&amp;h=350&amp;w=350&amp;sz=48&amp;hl=en&amp;start=8&amp;sig2=O52TtpIR00MYQcUJMS0UDQ&amp;um=1&amp;tbnid=waMeigeKx_YeVM:&amp;tbnh=120&amp;tbnw=120&amp;prev=/images?q=HIERRO+++VERDURAS&amp;hl=en&amp;lr=lang_es&amp;um=1&amp;ei=2qUmSr-XF5Ce8wTZt9SEDw" TargetMode="External"/><Relationship Id="rId5" Type="http://schemas.openxmlformats.org/officeDocument/2006/relationships/image" Target="../media/image65.jpeg"/><Relationship Id="rId10" Type="http://schemas.openxmlformats.org/officeDocument/2006/relationships/image" Target="../media/image67.jpeg"/><Relationship Id="rId4" Type="http://schemas.openxmlformats.org/officeDocument/2006/relationships/hyperlink" Target="http://images.google.com/imgres?imgurl=http://www.blogdecocina.com.ar/blog/wp-content/uploads/2009/05/brocoli.jpg&amp;imgrefurl=http://www.blogdecocina.com.ar/blog/2009/05/09/pizza-de-brocoli/&amp;usg=__8gf_m00kyuN5ytS7I1mCVWwg_0U=&amp;h=480&amp;w=369&amp;sz=26&amp;hl=en&amp;start=4&amp;sig2=lt_nWU1EsLNCWqvkTxvWhA&amp;um=1&amp;tbnid=itkmLs7ty8uo0M:&amp;tbnh=129&amp;tbnw=99&amp;prev=/images?q=BROCOLI&amp;hl=en&amp;lr=lang_es&amp;um=1&amp;ei=gqYmSofjNJCW8wTYsZSEDw" TargetMode="External"/><Relationship Id="rId9" Type="http://schemas.openxmlformats.org/officeDocument/2006/relationships/image" Target="../media/image66.jpeg"/></Relationships>
</file>

<file path=ppt/slides/_rels/slide32.xml.rels><?xml version="1.0" encoding="UTF-8" standalone="yes"?>
<Relationships xmlns="http://schemas.openxmlformats.org/package/2006/relationships"><Relationship Id="rId3" Type="http://schemas.openxmlformats.org/officeDocument/2006/relationships/hyperlink" Target="http://images.google.com/imgres?imgurl=http://www.geocities.com/tecnocolibri/body_h2o.gif&amp;imgrefurl=http://www.geocities.com/tecnocolibri/importa.htm&amp;usg=__6ISbMH_i1e4k9fKRqIvrqwFbHwQ=&amp;h=375&amp;w=183&amp;sz=8&amp;hl=en&amp;start=4&amp;sig2=1LtIqd8XQ57GryTkaIRPnw&amp;um=1&amp;tbnid=aBs7U867H1WDpM:&amp;tbnh=122&amp;tbnw=60&amp;prev=/images?q=composicion+del+cuerpo+humano&amp;gbv=2&amp;hl=en&amp;lr=lang_es&amp;um=1&amp;ei=SK0mSuFRmLL0BKrkxIIP" TargetMode="External"/><Relationship Id="rId2" Type="http://schemas.openxmlformats.org/officeDocument/2006/relationships/image" Target="../media/image68.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3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hyperlink" Target="http://es.wikipedia.org/wiki/Archivo:C%C3%A1ncer1.png"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hyperlink" Target="http://viviendosanos.com/category/alimentacion" TargetMode="Externa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hyperlink" Target="http://images.google.com/imgres?imgurl=http://yosoyproductoperuano.com/cereales.jpg&amp;imgrefurl=http://yosoyproductoperuano.com/productosorganicos.html&amp;usg=__sAxkSJfCaPWZXfr5ahwKh6nM6D4=&amp;h=700&amp;w=512&amp;sz=414&amp;hl=en&amp;start=3&amp;sig2=_ONIV4TZ0aPnAq5t1hP_cQ&amp;um=1&amp;tbnid=Wk_8U9prBvl7jM:&amp;tbnh=140&amp;tbnw=102&amp;prev=/images?q=CEREALES&amp;gbv=2&amp;hl=en&amp;lr=lang_es&amp;um=1&amp;ei=v-MiSoHBDKDCmQen6_27CQ" TargetMode="External"/><Relationship Id="rId13" Type="http://schemas.openxmlformats.org/officeDocument/2006/relationships/image" Target="../media/image11.jpeg"/><Relationship Id="rId18" Type="http://schemas.openxmlformats.org/officeDocument/2006/relationships/hyperlink" Target="http://images.google.com/imgres?imgurl=http://www.vitadelia.com/images/2008/09/dulces.gif&amp;imgrefurl=http://www.vitadelia.com/categoria/alimentacion-y-nutricion/dietas/page/2&amp;usg=__LSgqR7NR6zypY1BqGfiqplIHuc4=&amp;h=413&amp;w=367&amp;sz=15&amp;hl=en&amp;start=3&amp;sig2=slm7GpFQJQZBfeOIm8ELOw&amp;um=1&amp;tbnid=WXBghX6yzDaKcM:&amp;tbnh=125&amp;tbnw=111&amp;prev=/images?q=DULCES&amp;gbv=2&amp;hl=en&amp;lr=lang_es&amp;um=1&amp;ei=bOQiSp_FCNOwmAegzdnBCQ" TargetMode="External"/><Relationship Id="rId3" Type="http://schemas.openxmlformats.org/officeDocument/2006/relationships/image" Target="../media/image6.jpeg"/><Relationship Id="rId21" Type="http://schemas.openxmlformats.org/officeDocument/2006/relationships/image" Target="../media/image15.jpeg"/><Relationship Id="rId7" Type="http://schemas.openxmlformats.org/officeDocument/2006/relationships/image" Target="../media/image8.jpeg"/><Relationship Id="rId12" Type="http://schemas.openxmlformats.org/officeDocument/2006/relationships/hyperlink" Target="http://images.google.com/imgres?imgurl=http://www.latinonutrition.org/images/beans_001.jpg&amp;imgrefurl=http://www.latinonutrition.org/Consumidor-AlimentacionBasica.htm&amp;usg=__W-Qmp_cAot-qKKYWQNWfHwkPYj0=&amp;h=273&amp;w=320&amp;sz=19&amp;hl=en&amp;start=7&amp;sig2=ye1HPapKmJAb7cY9V74SyQ&amp;um=1&amp;tbnid=GZqJgwq62RFCsM:&amp;tbnh=101&amp;tbnw=118&amp;prev=/images?q=LEGUMINOSAS&amp;gbv=2&amp;hl=en&amp;lr=lang_es&amp;um=1&amp;ei=_-MiStOXJqalmQe3gO2UCw" TargetMode="External"/><Relationship Id="rId17" Type="http://schemas.openxmlformats.org/officeDocument/2006/relationships/image" Target="../media/image13.jpeg"/><Relationship Id="rId25" Type="http://schemas.openxmlformats.org/officeDocument/2006/relationships/image" Target="../media/image17.jpeg"/><Relationship Id="rId2" Type="http://schemas.openxmlformats.org/officeDocument/2006/relationships/hyperlink" Target="http://images.google.com/imgres?imgurl=http://lacocinademaria.net/images/huevos.jpg&amp;imgrefurl=http://lacocinademaria.net/huevos.htm&amp;usg=__b5VTE70ZU5IgO5pQPaoNixVylQY=&amp;h=400&amp;w=600&amp;sz=13&amp;hl=en&amp;start=13&amp;sig2=QTUfFfu1M47dW0T6BjvYuA&amp;um=1&amp;tbnid=ULBYxRqhd6lkfM:&amp;tbnh=90&amp;tbnw=135&amp;prev=/images?q=hUEVO+Y+QUESO&amp;gbv=2&amp;hl=en&amp;lr=lang_es&amp;um=1&amp;ei=YOMiStonpLGYB5KU7LsJ" TargetMode="External"/><Relationship Id="rId16" Type="http://schemas.openxmlformats.org/officeDocument/2006/relationships/hyperlink" Target="http://images.google.com/imgres?imgurl=http://i.esmas.com/image/0/000/005/919/mejores-grasas-370.jpg&amp;imgrefurl=http://www.esmas.com/mujer/saludable/alimentacion/687706.html&amp;usg=__6n5JpUHTFQoVOx-ZONT8pcC5AjM=&amp;h=270&amp;w=370&amp;sz=20&amp;hl=en&amp;start=8&amp;sig2=rAMLqgnc99npUcTFv8Sixw&amp;um=1&amp;tbnid=DbZB1DzMS5k6NM:&amp;tbnh=89&amp;tbnw=122&amp;prev=/images?q=GRASAS&amp;gbv=2&amp;hl=en&amp;lr=lang_es&amp;um=1&amp;ei=RuQiSpzdEI-FmAe00NzHCQ" TargetMode="External"/><Relationship Id="rId20" Type="http://schemas.openxmlformats.org/officeDocument/2006/relationships/hyperlink" Target="http://images.google.com/imgres?imgurl=http://agroislenablog.files.wordpress.com/2008/07/yuca.jpg&amp;imgrefurl=http://agroislenablog.wordpress.com/2008/07/28/yuca-para-la-seguridad-alimentaria-y-energetica/&amp;usg=__U5mmS5nQi-PRLwGkXsCc7xx_fu4=&amp;h=333&amp;w=450&amp;sz=15&amp;hl=en&amp;start=1&amp;sig2=GWhLnWNkKlMEvX-3zOmTbg&amp;um=1&amp;tbnid=z_LUpcgd_3ItOM:&amp;tbnh=94&amp;tbnw=127&amp;prev=/images?q=YUCA&amp;gbv=2&amp;hl=en&amp;lr=lang_es&amp;um=1&amp;ei=weQiSruhCp2imAfjg-WuCQ" TargetMode="External"/><Relationship Id="rId1" Type="http://schemas.openxmlformats.org/officeDocument/2006/relationships/slideLayout" Target="../slideLayouts/slideLayout7.xml"/><Relationship Id="rId6" Type="http://schemas.openxmlformats.org/officeDocument/2006/relationships/hyperlink" Target="http://images.google.com/imgres?imgurl=http://es.geocities.com/cocina_mantecona/images/carnes.gif&amp;imgrefurl=http://es.geocities.com/cocina_mantecona/Recetas.html&amp;usg=__Qc_tg2gnDIb203VtonR6VnizTHY=&amp;h=229&amp;w=257&amp;sz=21&amp;hl=en&amp;start=11&amp;sig2=3NF-3AMfIKoe83Vjdbtudw&amp;um=1&amp;tbnid=4ifY7pGFZATOSM:&amp;tbnh=100&amp;tbnw=112&amp;prev=/images?q=CARNES&amp;gbv=2&amp;hl=en&amp;lr=lang_es&amp;um=1&amp;ei=o-MiSrvOHqGCmQeaoYybCQ" TargetMode="External"/><Relationship Id="rId11" Type="http://schemas.openxmlformats.org/officeDocument/2006/relationships/image" Target="../media/image10.jpeg"/><Relationship Id="rId24" Type="http://schemas.openxmlformats.org/officeDocument/2006/relationships/hyperlink" Target="http://images.google.com/imgres?imgurl=http://www.hegoak.org/userfiles/image/botellas%5b2%5d.jpg&amp;imgrefurl=http://www.hegoak.org/interiorMS.php?id_apartado=94&amp;lang=es&amp;pag=1&amp;usg=__s8Zop5yoEGnrfmygfnzmxxN0uI4=&amp;h=480&amp;w=455&amp;sz=150&amp;hl=en&amp;start=14&amp;sig2=FcgD9c_J8YzTdfG1SU16_w&amp;um=1&amp;tbnid=-GPje_Xrpo1JfM:&amp;tbnh=129&amp;tbnw=122&amp;prev=/images?q=BEBIDAS&amp;gbv=2&amp;hl=en&amp;lr=lang_es&amp;um=1&amp;ei=8OQiSqG1H-KEmQeVw-C5CQ" TargetMode="External"/><Relationship Id="rId5" Type="http://schemas.openxmlformats.org/officeDocument/2006/relationships/image" Target="../media/image7.jpeg"/><Relationship Id="rId15" Type="http://schemas.openxmlformats.org/officeDocument/2006/relationships/image" Target="../media/image12.jpeg"/><Relationship Id="rId23" Type="http://schemas.openxmlformats.org/officeDocument/2006/relationships/image" Target="../media/image16.jpeg"/><Relationship Id="rId10" Type="http://schemas.openxmlformats.org/officeDocument/2006/relationships/hyperlink" Target="http://images.google.com/imgres?imgurl=http://www.dietas.net/images/categorias/categorias-v2/verdura-y-hortalizas.jpg&amp;imgrefurl=http://www.dietas.net/recetas/verdura-y-hortalizas/gazpacho-extremeno.html&amp;usg=__0Z_bost6B1jDc2PCjkBQdbM9UuA=&amp;h=190&amp;w=350&amp;sz=15&amp;hl=en&amp;start=21&amp;sig2=kjfsfWqBM8xe7quC6Ksnag&amp;um=1&amp;tbnid=KPDZyDq810odzM:&amp;tbnh=65&amp;tbnw=120&amp;prev=/images?q=HORTALIZAS&amp;gbv=2&amp;hl=en&amp;lr=lang_es&amp;um=1&amp;ei=2eMiStXRMtCfmAfcmbyoCQ" TargetMode="External"/><Relationship Id="rId19" Type="http://schemas.openxmlformats.org/officeDocument/2006/relationships/image" Target="../media/image14.jpeg"/><Relationship Id="rId4" Type="http://schemas.openxmlformats.org/officeDocument/2006/relationships/hyperlink" Target="http://images.google.com/imgres?imgurl=http://www.cprevia.com/wp-content/uploads/2007/06/ima_leche.gif&amp;imgrefurl=http://www.cprevia.com/2007/06/10/beber-leche-disminuye-el-riesgo-de-cancer-de-mama/&amp;usg=__ZPtzf3K3TYIKrP5mq3-4seeUyG4=&amp;h=297&amp;w=254&amp;sz=7&amp;hl=en&amp;start=3&amp;sig2=YdXsbfXTDVjCKvm73DudKA&amp;um=1&amp;tbnid=Az_RdbEd9guUXM:&amp;tbnh=116&amp;tbnw=99&amp;prev=/images?q=LECHE&amp;gbv=2&amp;hl=en&amp;lr=lang_es&amp;um=1&amp;ei=fuMiSviuD-iEmAfjoN2aCQ" TargetMode="External"/><Relationship Id="rId9" Type="http://schemas.openxmlformats.org/officeDocument/2006/relationships/image" Target="../media/image9.jpeg"/><Relationship Id="rId14" Type="http://schemas.openxmlformats.org/officeDocument/2006/relationships/hyperlink" Target="http://images.google.com/imgres?imgurl=http://www.educarm.es/templates/portal/administradorFicheros/webquest/loren/frutas.jpg&amp;imgrefurl=http://www.educarm.es/templates/portal/administradorFicheros/webquest/loren/index.htm&amp;usg=__IJF5sA6ashOZkWYksmZXYepYHmA=&amp;h=489&amp;w=400&amp;sz=186&amp;hl=en&amp;start=4&amp;sig2=moV-ITfykSVqL5ffRClv0w&amp;um=1&amp;tbnid=Wk8HANHyJLmpBM:&amp;tbnh=130&amp;tbnw=106&amp;prev=/images?q=FRUTAS&amp;gbv=2&amp;hl=en&amp;lr=lang_es&amp;um=1&amp;ei=HeQiSsXgH5eQmAfbwqCbCQ" TargetMode="External"/><Relationship Id="rId22" Type="http://schemas.openxmlformats.org/officeDocument/2006/relationships/hyperlink" Target="http://images.google.com/imgres?imgurl=http://i189.photobucket.com/albums/z71/Quinta_Esencia/BRICOLAJE%20Y%20HOGAR/1-45.jpg&amp;imgrefurl=http://quintaesencia58.spaces.live.com/blog/cns!5F4E426D5BEE6672!16397.entry&amp;usg=__huwuBye4PdsmQhlIUNVr8tx9aU4=&amp;h=480&amp;w=640&amp;sz=99&amp;hl=en&amp;start=4&amp;sig2=EY3fXUJf3ly_yALGClng8g&amp;um=1&amp;tbnid=dPDBT4lBmQuk9M:&amp;tbnh=103&amp;tbnw=137&amp;prev=/images?q=FRUTOS+SECOS&amp;gbv=2&amp;hl=en&amp;lr=lang_es&amp;um=1&amp;ei=0-QiSpvdIdWCmAfVo4TCCQ"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1857356" y="785794"/>
            <a:ext cx="6786610" cy="1938992"/>
          </a:xfrm>
          <a:prstGeom prst="rect">
            <a:avLst/>
          </a:prstGeom>
          <a:noFill/>
        </p:spPr>
        <p:txBody>
          <a:bodyPr>
            <a:spAutoFit/>
          </a:bodyPr>
          <a:lstStyle/>
          <a:p>
            <a:pPr algn="ctr" fontAlgn="auto">
              <a:spcBef>
                <a:spcPts val="0"/>
              </a:spcBef>
              <a:spcAft>
                <a:spcPts val="0"/>
              </a:spcAft>
              <a:defRPr/>
            </a:pPr>
            <a:r>
              <a:rPr lang="es-ES" sz="60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Comic Sans MS" pitchFamily="66" charset="0"/>
              </a:rPr>
              <a:t>NUTRICIÓN </a:t>
            </a:r>
          </a:p>
          <a:p>
            <a:pPr algn="ctr" fontAlgn="auto">
              <a:spcBef>
                <a:spcPts val="0"/>
              </a:spcBef>
              <a:spcAft>
                <a:spcPts val="0"/>
              </a:spcAft>
              <a:defRPr/>
            </a:pPr>
            <a:r>
              <a:rPr lang="es-ES" sz="60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Comic Sans MS" pitchFamily="66" charset="0"/>
              </a:rPr>
              <a:t>BÁSICA I</a:t>
            </a:r>
          </a:p>
        </p:txBody>
      </p:sp>
      <p:sp>
        <p:nvSpPr>
          <p:cNvPr id="4" name="3 CuadroTexto"/>
          <p:cNvSpPr txBox="1">
            <a:spLocks noChangeArrowheads="1"/>
          </p:cNvSpPr>
          <p:nvPr/>
        </p:nvSpPr>
        <p:spPr bwMode="auto">
          <a:xfrm>
            <a:off x="2071688" y="2857500"/>
            <a:ext cx="6215062" cy="1138238"/>
          </a:xfrm>
          <a:prstGeom prst="rect">
            <a:avLst/>
          </a:prstGeom>
          <a:noFill/>
          <a:ln w="9525">
            <a:noFill/>
            <a:miter lim="800000"/>
            <a:headEnd/>
            <a:tailEnd/>
          </a:ln>
        </p:spPr>
        <p:txBody>
          <a:bodyPr>
            <a:spAutoFit/>
          </a:bodyPr>
          <a:lstStyle/>
          <a:p>
            <a:pPr algn="ctr"/>
            <a:r>
              <a:rPr lang="es-ES">
                <a:latin typeface="Tahoma" pitchFamily="34" charset="0"/>
                <a:cs typeface="Tahoma" pitchFamily="34" charset="0"/>
              </a:rPr>
              <a:t>TODO AQUEL QUE LUCHA, DE TODO SE ABSTIENE; ELLOS, A LA VERDAD, PARA RECIBIR UNA CORONA CORRUPTIBLE, PERO NOSOTROS, UNA INCORRUPTIBLE</a:t>
            </a:r>
          </a:p>
          <a:p>
            <a:pPr algn="ctr"/>
            <a:r>
              <a:rPr lang="es-ES" sz="1400" i="1">
                <a:latin typeface="Tahoma" pitchFamily="34" charset="0"/>
                <a:cs typeface="Tahoma" pitchFamily="34" charset="0"/>
              </a:rPr>
              <a:t>1 Corintios 9:24,25</a:t>
            </a:r>
          </a:p>
        </p:txBody>
      </p:sp>
      <p:pic>
        <p:nvPicPr>
          <p:cNvPr id="13315" name="Picture 2" descr="http://www.lanterna-magica.com/gifs/ilustration/tomate_amigos.gif"/>
          <p:cNvPicPr>
            <a:picLocks noChangeAspect="1" noChangeArrowheads="1"/>
          </p:cNvPicPr>
          <p:nvPr/>
        </p:nvPicPr>
        <p:blipFill>
          <a:blip r:embed="rId2"/>
          <a:srcRect/>
          <a:stretch>
            <a:fillRect/>
          </a:stretch>
        </p:blipFill>
        <p:spPr bwMode="auto">
          <a:xfrm>
            <a:off x="3786188" y="4214813"/>
            <a:ext cx="2743200" cy="2209800"/>
          </a:xfrm>
          <a:prstGeom prst="rect">
            <a:avLst/>
          </a:prstGeom>
          <a:noFill/>
          <a:ln w="9525">
            <a:noFill/>
            <a:miter lim="800000"/>
            <a:headEnd/>
            <a:tailEnd/>
          </a:ln>
        </p:spPr>
      </p:pic>
      <p:sp>
        <p:nvSpPr>
          <p:cNvPr id="13316" name="Text Box 8"/>
          <p:cNvSpPr txBox="1">
            <a:spLocks noChangeArrowheads="1"/>
          </p:cNvSpPr>
          <p:nvPr/>
        </p:nvSpPr>
        <p:spPr bwMode="auto">
          <a:xfrm>
            <a:off x="663575" y="1936750"/>
            <a:ext cx="184150" cy="366713"/>
          </a:xfrm>
          <a:prstGeom prst="rect">
            <a:avLst/>
          </a:prstGeom>
          <a:noFill/>
          <a:ln w="9525">
            <a:noFill/>
            <a:miter lim="800000"/>
            <a:headEnd/>
            <a:tailEnd/>
          </a:ln>
        </p:spPr>
        <p:txBody>
          <a:bodyPr wrap="none">
            <a:spAutoFit/>
          </a:bodyPr>
          <a:lstStyle/>
          <a:p>
            <a:endParaRPr lang="es-ES_tradnl"/>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nutritionpedia.com/images/1177970407-Energy%20Balance.jpg"/>
          <p:cNvPicPr>
            <a:picLocks noChangeAspect="1" noChangeArrowheads="1"/>
          </p:cNvPicPr>
          <p:nvPr/>
        </p:nvPicPr>
        <p:blipFill>
          <a:blip r:embed="rId2"/>
          <a:srcRect/>
          <a:stretch>
            <a:fillRect/>
          </a:stretch>
        </p:blipFill>
        <p:spPr bwMode="auto">
          <a:xfrm>
            <a:off x="571500" y="1643063"/>
            <a:ext cx="3829050" cy="3357562"/>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5" name="4 Rectángulo"/>
          <p:cNvSpPr/>
          <p:nvPr/>
        </p:nvSpPr>
        <p:spPr>
          <a:xfrm>
            <a:off x="500034" y="571480"/>
            <a:ext cx="5633273" cy="646331"/>
          </a:xfrm>
          <a:prstGeom prst="rect">
            <a:avLst/>
          </a:prstGeom>
          <a:noFill/>
        </p:spPr>
        <p:txBody>
          <a:bodyPr wrap="none">
            <a:spAutoFit/>
          </a:bodyPr>
          <a:lstStyle/>
          <a:p>
            <a:pPr algn="ctr" fontAlgn="auto">
              <a:spcBef>
                <a:spcPts val="0"/>
              </a:spcBef>
              <a:spcAft>
                <a:spcPts val="0"/>
              </a:spcAft>
              <a:defRPr/>
            </a:pPr>
            <a:r>
              <a:rPr lang="es-ES" sz="36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Comic Sans MS" pitchFamily="66" charset="0"/>
              </a:rPr>
              <a:t>BALANCE ENERGÉTICO</a:t>
            </a:r>
          </a:p>
        </p:txBody>
      </p:sp>
      <p:sp>
        <p:nvSpPr>
          <p:cNvPr id="6" name="5 CuadroTexto"/>
          <p:cNvSpPr txBox="1">
            <a:spLocks noChangeArrowheads="1"/>
          </p:cNvSpPr>
          <p:nvPr/>
        </p:nvSpPr>
        <p:spPr bwMode="auto">
          <a:xfrm>
            <a:off x="5000625" y="1785938"/>
            <a:ext cx="3500438" cy="3878262"/>
          </a:xfrm>
          <a:prstGeom prst="rect">
            <a:avLst/>
          </a:prstGeom>
          <a:noFill/>
          <a:ln w="9525">
            <a:noFill/>
            <a:miter lim="800000"/>
            <a:headEnd/>
            <a:tailEnd/>
          </a:ln>
        </p:spPr>
        <p:txBody>
          <a:bodyPr>
            <a:spAutoFit/>
          </a:bodyPr>
          <a:lstStyle/>
          <a:p>
            <a:pPr algn="ctr"/>
            <a:r>
              <a:rPr lang="es-ES">
                <a:latin typeface="Tahoma" pitchFamily="34" charset="0"/>
                <a:cs typeface="Tahoma" pitchFamily="34" charset="0"/>
              </a:rPr>
              <a:t>NADIE QUE PROFESE PIEDAD CONSIDERE CON INDIFERENCIA LA SALUD DEL CUERPO, Y SE HAGA LA ILUSIÓN DE QUE LA INTEMPERANCIA NO ES PECADO, Y QUE ÉSTA NO AFECTARÁ SU ESPIRITUALIDAD. EXISTE UNA ESTRECHA SIMPATÍA ENTRE LA NATURALEZA FÍSICA Y LA MORAL</a:t>
            </a:r>
          </a:p>
          <a:p>
            <a:pPr algn="ctr"/>
            <a:endParaRPr lang="es-ES">
              <a:latin typeface="Tahoma" pitchFamily="34" charset="0"/>
              <a:cs typeface="Tahoma" pitchFamily="34" charset="0"/>
            </a:endParaRPr>
          </a:p>
          <a:p>
            <a:pPr algn="ctr"/>
            <a:r>
              <a:rPr lang="es-ES" sz="1200" i="1">
                <a:latin typeface="Tahoma" pitchFamily="34" charset="0"/>
                <a:cs typeface="Tahoma" pitchFamily="34" charset="0"/>
              </a:rPr>
              <a:t>CRA pág. 49</a:t>
            </a:r>
            <a:endParaRPr lang="es-ES">
              <a:latin typeface="Tahoma" pitchFamily="34" charset="0"/>
              <a:cs typeface="Tahoma" pitchFamily="34" charset="0"/>
            </a:endParaRPr>
          </a:p>
        </p:txBody>
      </p:sp>
      <p:sp>
        <p:nvSpPr>
          <p:cNvPr id="7" name="6 CuadroTexto"/>
          <p:cNvSpPr txBox="1">
            <a:spLocks noChangeArrowheads="1"/>
          </p:cNvSpPr>
          <p:nvPr/>
        </p:nvSpPr>
        <p:spPr bwMode="auto">
          <a:xfrm>
            <a:off x="357188" y="5500688"/>
            <a:ext cx="5429250" cy="1108075"/>
          </a:xfrm>
          <a:prstGeom prst="rect">
            <a:avLst/>
          </a:prstGeom>
          <a:noFill/>
          <a:ln w="9525">
            <a:noFill/>
            <a:miter lim="800000"/>
            <a:headEnd/>
            <a:tailEnd/>
          </a:ln>
        </p:spPr>
        <p:txBody>
          <a:bodyPr>
            <a:spAutoFit/>
          </a:bodyPr>
          <a:lstStyle/>
          <a:p>
            <a:pPr algn="ctr"/>
            <a:r>
              <a:rPr lang="es-ES">
                <a:latin typeface="Tahoma" pitchFamily="34" charset="0"/>
                <a:cs typeface="Tahoma" pitchFamily="34" charset="0"/>
              </a:rPr>
              <a:t>IMPOSIBLIDAD DE OBTENER LA PERFECCIÓN CRISTIANA MIENTRAS SE DA RIENDA SUELTA AL APETITO</a:t>
            </a:r>
          </a:p>
          <a:p>
            <a:pPr algn="ctr"/>
            <a:r>
              <a:rPr lang="es-ES" sz="1200" i="1">
                <a:latin typeface="Tahoma" pitchFamily="34" charset="0"/>
                <a:cs typeface="Tahoma" pitchFamily="34" charset="0"/>
              </a:rPr>
              <a:t>CRA pág. 51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4"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to="" calcmode="lin" valueType="num">
                                      <p:cBhvr>
                                        <p:cTn id="13"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1 CuadroTexto"/>
          <p:cNvSpPr txBox="1">
            <a:spLocks noChangeArrowheads="1"/>
          </p:cNvSpPr>
          <p:nvPr/>
        </p:nvSpPr>
        <p:spPr bwMode="auto">
          <a:xfrm>
            <a:off x="500063" y="1143000"/>
            <a:ext cx="7858125" cy="4246563"/>
          </a:xfrm>
          <a:prstGeom prst="rect">
            <a:avLst/>
          </a:prstGeom>
          <a:noFill/>
          <a:ln w="9525">
            <a:noFill/>
            <a:miter lim="800000"/>
            <a:headEnd/>
            <a:tailEnd/>
          </a:ln>
        </p:spPr>
        <p:txBody>
          <a:bodyPr>
            <a:spAutoFit/>
          </a:bodyPr>
          <a:lstStyle/>
          <a:p>
            <a:pPr algn="ctr"/>
            <a:r>
              <a:rPr lang="es-ES">
                <a:latin typeface="Tahoma" pitchFamily="34" charset="0"/>
                <a:cs typeface="Tahoma" pitchFamily="34" charset="0"/>
              </a:rPr>
              <a:t>“LA CLARIDAD DE MENTE Y LA FIRMEZA DE PROPÓSITO DE DANIEL, SU FORTALEZA DE INTELECTO PARA ADQUIRIR CONOCIMIENTOS, SE DEBÍAN EN EXTENSO GRADO A LA SENCILLEZA DE SU RÉGIMEN, EN RELACIÓN CON SU VIDA DE ORACIÓN.”</a:t>
            </a:r>
          </a:p>
          <a:p>
            <a:pPr algn="ctr"/>
            <a:endParaRPr lang="es-ES">
              <a:latin typeface="Tahoma" pitchFamily="34" charset="0"/>
              <a:cs typeface="Tahoma" pitchFamily="34" charset="0"/>
            </a:endParaRPr>
          </a:p>
          <a:p>
            <a:r>
              <a:rPr lang="es-ES" sz="1200" i="1">
                <a:latin typeface="Tahoma" pitchFamily="34" charset="0"/>
                <a:cs typeface="Tahoma" pitchFamily="34" charset="0"/>
              </a:rPr>
              <a:t>Testimonios para Iglesia</a:t>
            </a:r>
          </a:p>
          <a:p>
            <a:endParaRPr lang="es-ES" sz="1200" i="1">
              <a:latin typeface="Tahoma" pitchFamily="34" charset="0"/>
              <a:cs typeface="Tahoma" pitchFamily="34" charset="0"/>
            </a:endParaRPr>
          </a:p>
          <a:p>
            <a:endParaRPr lang="es-ES" sz="1200" i="1">
              <a:latin typeface="Tahoma" pitchFamily="34" charset="0"/>
              <a:cs typeface="Tahoma" pitchFamily="34" charset="0"/>
            </a:endParaRPr>
          </a:p>
          <a:p>
            <a:endParaRPr lang="es-ES" sz="1200" i="1">
              <a:latin typeface="Tahoma" pitchFamily="34" charset="0"/>
              <a:cs typeface="Tahoma" pitchFamily="34" charset="0"/>
            </a:endParaRPr>
          </a:p>
          <a:p>
            <a:endParaRPr lang="es-ES" sz="1200" i="1">
              <a:latin typeface="Tahoma" pitchFamily="34" charset="0"/>
              <a:cs typeface="Tahoma" pitchFamily="34" charset="0"/>
            </a:endParaRPr>
          </a:p>
          <a:p>
            <a:pPr algn="ctr"/>
            <a:r>
              <a:rPr lang="es-ES">
                <a:latin typeface="Tahoma" pitchFamily="34" charset="0"/>
                <a:cs typeface="Tahoma" pitchFamily="34" charset="0"/>
              </a:rPr>
              <a:t>“NUESTROS HÁBITOS EN EL COMER Y BEBER MUESTRAN SI SOMOS DEL MUNDO O ESTAMOS ENTRE EL NÚMERO DE AQUELLOS A QUIENES EL SEÑOR, POR EL PODEROSO INSTRUMENTO DE LA VERDAD, HA SEPARADO DEL MUNDO.”</a:t>
            </a:r>
          </a:p>
          <a:p>
            <a:endParaRPr lang="es-ES">
              <a:latin typeface="Tahoma" pitchFamily="34" charset="0"/>
              <a:cs typeface="Tahoma" pitchFamily="34" charset="0"/>
            </a:endParaRPr>
          </a:p>
          <a:p>
            <a:r>
              <a:rPr lang="es-ES" sz="1200" i="1">
                <a:latin typeface="Tahoma" pitchFamily="34" charset="0"/>
                <a:cs typeface="Tahoma" pitchFamily="34" charset="0"/>
              </a:rPr>
              <a:t>CRA pág. 67,68</a:t>
            </a:r>
          </a:p>
          <a:p>
            <a:endParaRPr lang="es-ES">
              <a:latin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4" descr="tren"/>
          <p:cNvPicPr>
            <a:picLocks noChangeAspect="1" noChangeArrowheads="1"/>
          </p:cNvPicPr>
          <p:nvPr/>
        </p:nvPicPr>
        <p:blipFill>
          <a:blip r:embed="rId2"/>
          <a:srcRect/>
          <a:stretch>
            <a:fillRect/>
          </a:stretch>
        </p:blipFill>
        <p:spPr bwMode="auto">
          <a:xfrm>
            <a:off x="428625" y="4000500"/>
            <a:ext cx="8072438" cy="2011363"/>
          </a:xfrm>
          <a:prstGeom prst="rect">
            <a:avLst/>
          </a:prstGeom>
          <a:noFill/>
          <a:ln w="9525">
            <a:noFill/>
            <a:miter lim="800000"/>
            <a:headEnd/>
            <a:tailEnd/>
          </a:ln>
        </p:spPr>
      </p:pic>
      <p:sp>
        <p:nvSpPr>
          <p:cNvPr id="4" name="Rectangle 2"/>
          <p:cNvSpPr txBox="1">
            <a:spLocks noChangeArrowheads="1"/>
          </p:cNvSpPr>
          <p:nvPr/>
        </p:nvSpPr>
        <p:spPr>
          <a:xfrm>
            <a:off x="642938" y="2214563"/>
            <a:ext cx="7772400" cy="808037"/>
          </a:xfrm>
          <a:prstGeom prst="rect">
            <a:avLst/>
          </a:prstGeom>
        </p:spPr>
        <p:txBody>
          <a:bodyPr/>
          <a:lstStyle/>
          <a:p>
            <a:pPr algn="ctr" fontAlgn="auto">
              <a:spcAft>
                <a:spcPts val="0"/>
              </a:spcAft>
              <a:defRPr/>
            </a:pPr>
            <a:r>
              <a:rPr lang="es-MX" sz="2400" cap="small" dirty="0">
                <a:solidFill>
                  <a:schemeClr val="tx2"/>
                </a:solidFill>
                <a:latin typeface="Comic Sans MS" pitchFamily="66" charset="0"/>
                <a:ea typeface="+mj-ea"/>
                <a:cs typeface="+mj-cs"/>
              </a:rPr>
              <a:t>GUIAS ALIMENTARIAS PARA LA POBLACION COLOMBIANA</a:t>
            </a:r>
          </a:p>
          <a:p>
            <a:pPr algn="ctr" fontAlgn="auto">
              <a:spcAft>
                <a:spcPts val="0"/>
              </a:spcAft>
              <a:defRPr/>
            </a:pPr>
            <a:endParaRPr lang="es-MX" sz="2400" cap="small" dirty="0">
              <a:solidFill>
                <a:schemeClr val="tx2"/>
              </a:solidFill>
              <a:latin typeface="Comic Sans MS" pitchFamily="66" charset="0"/>
              <a:ea typeface="+mj-ea"/>
              <a:cs typeface="+mj-cs"/>
            </a:endParaRPr>
          </a:p>
          <a:p>
            <a:pPr algn="ctr" fontAlgn="auto">
              <a:spcAft>
                <a:spcPts val="0"/>
              </a:spcAft>
              <a:defRPr/>
            </a:pPr>
            <a:endParaRPr lang="es-ES" sz="2400" cap="small" dirty="0">
              <a:solidFill>
                <a:schemeClr val="tx2"/>
              </a:solidFill>
              <a:latin typeface="Comic Sans MS" pitchFamily="66" charset="0"/>
              <a:ea typeface="+mj-ea"/>
              <a:cs typeface="+mj-cs"/>
            </a:endParaRPr>
          </a:p>
        </p:txBody>
      </p:sp>
      <p:sp>
        <p:nvSpPr>
          <p:cNvPr id="6" name="5 Rectángulo"/>
          <p:cNvSpPr/>
          <p:nvPr/>
        </p:nvSpPr>
        <p:spPr>
          <a:xfrm>
            <a:off x="642910" y="3143248"/>
            <a:ext cx="7528719" cy="584775"/>
          </a:xfrm>
          <a:prstGeom prst="rect">
            <a:avLst/>
          </a:prstGeom>
          <a:noFill/>
        </p:spPr>
        <p:txBody>
          <a:bodyPr>
            <a:spAutoFit/>
          </a:bodyPr>
          <a:lstStyle/>
          <a:p>
            <a:pPr algn="ctr" fontAlgn="auto">
              <a:spcBef>
                <a:spcPts val="0"/>
              </a:spcBef>
              <a:spcAft>
                <a:spcPts val="0"/>
              </a:spcAft>
              <a:defRPr/>
            </a:pPr>
            <a:r>
              <a:rPr lang="es-ES"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omic Sans MS" pitchFamily="66" charset="0"/>
              </a:rPr>
              <a:t>TREN DE LA ALIMENTACIÓN</a:t>
            </a:r>
          </a:p>
        </p:txBody>
      </p:sp>
      <p:sp>
        <p:nvSpPr>
          <p:cNvPr id="7" name="6 CuadroTexto"/>
          <p:cNvSpPr txBox="1">
            <a:spLocks noChangeArrowheads="1"/>
          </p:cNvSpPr>
          <p:nvPr/>
        </p:nvSpPr>
        <p:spPr bwMode="auto">
          <a:xfrm>
            <a:off x="785813" y="6215063"/>
            <a:ext cx="4857750" cy="369887"/>
          </a:xfrm>
          <a:prstGeom prst="rect">
            <a:avLst/>
          </a:prstGeom>
          <a:noFill/>
          <a:ln w="9525">
            <a:noFill/>
            <a:miter lim="800000"/>
            <a:headEnd/>
            <a:tailEnd/>
          </a:ln>
        </p:spPr>
        <p:txBody>
          <a:bodyPr>
            <a:spAutoFit/>
          </a:bodyPr>
          <a:lstStyle/>
          <a:p>
            <a:r>
              <a:rPr lang="es-ES" b="1" i="1">
                <a:latin typeface="Tahoma" pitchFamily="34" charset="0"/>
                <a:cs typeface="Tahoma" pitchFamily="34" charset="0"/>
              </a:rPr>
              <a:t>DENSIDAD DE NUTRIENTE Y ENERGÍA</a:t>
            </a:r>
          </a:p>
        </p:txBody>
      </p:sp>
      <p:sp>
        <p:nvSpPr>
          <p:cNvPr id="24581" name="9 CuadroTexto"/>
          <p:cNvSpPr txBox="1">
            <a:spLocks noChangeArrowheads="1"/>
          </p:cNvSpPr>
          <p:nvPr/>
        </p:nvSpPr>
        <p:spPr bwMode="auto">
          <a:xfrm>
            <a:off x="500063" y="785813"/>
            <a:ext cx="8143875" cy="862012"/>
          </a:xfrm>
          <a:prstGeom prst="rect">
            <a:avLst/>
          </a:prstGeom>
          <a:noFill/>
          <a:ln w="9525">
            <a:noFill/>
            <a:miter lim="800000"/>
            <a:headEnd/>
            <a:tailEnd/>
          </a:ln>
        </p:spPr>
        <p:txBody>
          <a:bodyPr>
            <a:spAutoFit/>
          </a:bodyPr>
          <a:lstStyle/>
          <a:p>
            <a:pPr algn="ctr"/>
            <a:r>
              <a:rPr lang="es-ES">
                <a:latin typeface="Tahoma" pitchFamily="34" charset="0"/>
                <a:cs typeface="Tahoma" pitchFamily="34" charset="0"/>
              </a:rPr>
              <a:t>“HE AQUÍ: QUE OS HE DADO TODA PLANTA QUE DA SEMILLA…, Y TODO ÁRBOL EN QUE HAY FRUTO Y QUE DA SEMILLA; OS SERÁ PARA COMER” </a:t>
            </a:r>
            <a:r>
              <a:rPr lang="es-ES" sz="1400" i="1">
                <a:latin typeface="Tahoma" pitchFamily="34" charset="0"/>
                <a:cs typeface="Tahoma" pitchFamily="34" charset="0"/>
              </a:rPr>
              <a:t>GÉNESIS 1:29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a:spLocks noChangeArrowheads="1"/>
          </p:cNvSpPr>
          <p:nvPr/>
        </p:nvSpPr>
        <p:spPr bwMode="auto">
          <a:xfrm>
            <a:off x="428625" y="285750"/>
            <a:ext cx="7929563" cy="3416300"/>
          </a:xfrm>
          <a:prstGeom prst="rect">
            <a:avLst/>
          </a:prstGeom>
          <a:noFill/>
          <a:ln w="9525">
            <a:noFill/>
            <a:miter lim="800000"/>
            <a:headEnd/>
            <a:tailEnd/>
          </a:ln>
        </p:spPr>
        <p:txBody>
          <a:bodyPr>
            <a:spAutoFit/>
          </a:bodyPr>
          <a:lstStyle/>
          <a:p>
            <a:r>
              <a:rPr lang="es-ES" sz="2400" b="1" u="sng">
                <a:latin typeface="Tahoma" pitchFamily="34" charset="0"/>
                <a:cs typeface="Tahoma" pitchFamily="34" charset="0"/>
              </a:rPr>
              <a:t>CEREALES, RAÍCES, TUBÉRCULOS Y PLÁTANOS</a:t>
            </a:r>
          </a:p>
          <a:p>
            <a:endParaRPr lang="es-ES">
              <a:latin typeface="Tahoma" pitchFamily="34" charset="0"/>
              <a:cs typeface="Tahoma" pitchFamily="34" charset="0"/>
            </a:endParaRPr>
          </a:p>
          <a:p>
            <a:r>
              <a:rPr lang="es-ES">
                <a:latin typeface="Tahoma" pitchFamily="34" charset="0"/>
                <a:cs typeface="Tahoma" pitchFamily="34" charset="0"/>
              </a:rPr>
              <a:t>Constituyen la base de la alimentación de los colombianos</a:t>
            </a:r>
          </a:p>
          <a:p>
            <a:r>
              <a:rPr lang="es-ES">
                <a:latin typeface="Tahoma" pitchFamily="34" charset="0"/>
                <a:cs typeface="Tahoma" pitchFamily="34" charset="0"/>
              </a:rPr>
              <a:t>Aportan al organismo cerca del 50% de la recomendación diaria de kilocalorías</a:t>
            </a:r>
          </a:p>
          <a:p>
            <a:r>
              <a:rPr lang="es-ES">
                <a:latin typeface="Tahoma" pitchFamily="34" charset="0"/>
                <a:cs typeface="Tahoma" pitchFamily="34" charset="0"/>
              </a:rPr>
              <a:t>Promover el de consumo de cereales integrales en lugar de los refinados</a:t>
            </a:r>
          </a:p>
          <a:p>
            <a:endParaRPr lang="es-ES">
              <a:latin typeface="Tahoma" pitchFamily="34" charset="0"/>
              <a:cs typeface="Tahoma" pitchFamily="34" charset="0"/>
            </a:endParaRPr>
          </a:p>
          <a:p>
            <a:pPr algn="ctr"/>
            <a:r>
              <a:rPr lang="es-ES">
                <a:latin typeface="Tahoma" pitchFamily="34" charset="0"/>
                <a:cs typeface="Tahoma" pitchFamily="34" charset="0"/>
              </a:rPr>
              <a:t>“EL PAN DE HARINA REFINADA NO PUEDE IMPARTIR AL SISTEMA LA NUTRICIÓN QUE ENCONTRAREMOS EN EL PAN DE HARINA ENTERA. “</a:t>
            </a:r>
          </a:p>
          <a:p>
            <a:r>
              <a:rPr lang="es-ES" sz="1200" i="1">
                <a:latin typeface="Tahoma" pitchFamily="34" charset="0"/>
                <a:cs typeface="Tahoma" pitchFamily="34" charset="0"/>
              </a:rPr>
              <a:t>CRA pág. 380</a:t>
            </a:r>
          </a:p>
          <a:p>
            <a:endParaRPr lang="es-ES" sz="1200" i="1">
              <a:latin typeface="Tahoma" pitchFamily="34" charset="0"/>
              <a:cs typeface="Tahoma" pitchFamily="34" charset="0"/>
            </a:endParaRPr>
          </a:p>
          <a:p>
            <a:endParaRPr lang="es-ES" sz="2400" b="1" u="sng">
              <a:latin typeface="Tahoma" pitchFamily="34" charset="0"/>
              <a:cs typeface="Tahoma" pitchFamily="34" charset="0"/>
            </a:endParaRPr>
          </a:p>
        </p:txBody>
      </p:sp>
      <p:pic>
        <p:nvPicPr>
          <p:cNvPr id="27650" name="Picture 2" descr="http://www.mahatmarice.com/Images/library/wholegrain_illust.gif"/>
          <p:cNvPicPr>
            <a:picLocks noChangeAspect="1" noChangeArrowheads="1"/>
          </p:cNvPicPr>
          <p:nvPr/>
        </p:nvPicPr>
        <p:blipFill>
          <a:blip r:embed="rId2"/>
          <a:srcRect/>
          <a:stretch>
            <a:fillRect/>
          </a:stretch>
        </p:blipFill>
        <p:spPr bwMode="auto">
          <a:xfrm>
            <a:off x="500063" y="3214688"/>
            <a:ext cx="2286000" cy="3424237"/>
          </a:xfrm>
          <a:prstGeom prst="rect">
            <a:avLst/>
          </a:prstGeom>
          <a:noFill/>
          <a:ln w="9525">
            <a:noFill/>
            <a:miter lim="800000"/>
            <a:headEnd/>
            <a:tailEnd/>
          </a:ln>
        </p:spPr>
      </p:pic>
      <p:pic>
        <p:nvPicPr>
          <p:cNvPr id="27653" name="Picture 5"/>
          <p:cNvPicPr>
            <a:picLocks noChangeAspect="1" noChangeArrowheads="1"/>
          </p:cNvPicPr>
          <p:nvPr/>
        </p:nvPicPr>
        <p:blipFill>
          <a:blip r:embed="rId3"/>
          <a:srcRect/>
          <a:stretch>
            <a:fillRect/>
          </a:stretch>
        </p:blipFill>
        <p:spPr bwMode="auto">
          <a:xfrm>
            <a:off x="3000375" y="3643313"/>
            <a:ext cx="5145088" cy="25384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4"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to="" calcmode="lin" valueType="num">
                                      <p:cBhvr>
                                        <p:cTn id="13" dur="1" fill="hold"/>
                                        <p:tgtEl>
                                          <p:spTgt spid="2">
                                            <p:txEl>
                                              <p:pRg st="2" end="2"/>
                                            </p:txEl>
                                          </p:spTgt>
                                        </p:tgtEl>
                                        <p:attrNameLst>
                                          <p:attrName/>
                                        </p:attrNameLst>
                                      </p:cBhvr>
                                    </p:anim>
                                  </p:childTnLst>
                                </p:cTn>
                              </p:par>
                              <p:par>
                                <p:cTn id="14" presetID="24" presetClass="entr" presetSubtype="0"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 to="" calcmode="lin" valueType="num">
                                      <p:cBhvr>
                                        <p:cTn id="16" dur="1" fill="hold"/>
                                        <p:tgtEl>
                                          <p:spTgt spid="2">
                                            <p:txEl>
                                              <p:pRg st="3" end="3"/>
                                            </p:txEl>
                                          </p:spTgt>
                                        </p:tgtEl>
                                        <p:attrNameLst>
                                          <p:attrName/>
                                        </p:attrNameLst>
                                      </p:cBhvr>
                                    </p:anim>
                                  </p:childTnLst>
                                </p:cTn>
                              </p:par>
                              <p:par>
                                <p:cTn id="17" presetID="24"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to="" calcmode="lin" valueType="num">
                                      <p:cBhvr>
                                        <p:cTn id="19" dur="1" fill="hold"/>
                                        <p:tgtEl>
                                          <p:spTgt spid="2">
                                            <p:txEl>
                                              <p:pRg st="4" end="4"/>
                                            </p:txEl>
                                          </p:spTgt>
                                        </p:tgtEl>
                                        <p:attrNameLst>
                                          <p:attrName/>
                                        </p:attrNameLst>
                                      </p:cBhvr>
                                    </p:anim>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checkerboard(across)">
                                      <p:cBhvr>
                                        <p:cTn id="24" dur="500"/>
                                        <p:tgtEl>
                                          <p:spTgt spid="2">
                                            <p:txEl>
                                              <p:pRg st="6" end="6"/>
                                            </p:txEl>
                                          </p:spTgt>
                                        </p:tgtEl>
                                      </p:cBhvr>
                                    </p:animEffect>
                                  </p:childTnLst>
                                </p:cTn>
                              </p:par>
                              <p:par>
                                <p:cTn id="25" presetID="5" presetClass="entr" presetSubtype="1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checkerboard(across)">
                                      <p:cBhvr>
                                        <p:cTn id="27" dur="500"/>
                                        <p:tgtEl>
                                          <p:spTgt spid="2">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27650"/>
                                        </p:tgtEl>
                                        <p:attrNameLst>
                                          <p:attrName>style.visibility</p:attrName>
                                        </p:attrNameLst>
                                      </p:cBhvr>
                                      <p:to>
                                        <p:strVal val="visible"/>
                                      </p:to>
                                    </p:set>
                                    <p:anim to="" calcmode="lin" valueType="num">
                                      <p:cBhvr>
                                        <p:cTn id="32" dur="1" fill="hold"/>
                                        <p:tgtEl>
                                          <p:spTgt spid="27650"/>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27653"/>
                                        </p:tgtEl>
                                        <p:attrNameLst>
                                          <p:attrName>style.visibility</p:attrName>
                                        </p:attrNameLst>
                                      </p:cBhvr>
                                      <p:to>
                                        <p:strVal val="visible"/>
                                      </p:to>
                                    </p:set>
                                    <p:anim to="" calcmode="lin" valueType="num">
                                      <p:cBhvr>
                                        <p:cTn id="37" dur="1" fill="hold"/>
                                        <p:tgtEl>
                                          <p:spTgt spid="2765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a:spLocks noChangeArrowheads="1"/>
          </p:cNvSpPr>
          <p:nvPr/>
        </p:nvSpPr>
        <p:spPr bwMode="auto">
          <a:xfrm>
            <a:off x="642938" y="214313"/>
            <a:ext cx="7786687" cy="2586037"/>
          </a:xfrm>
          <a:prstGeom prst="rect">
            <a:avLst/>
          </a:prstGeom>
          <a:noFill/>
          <a:ln w="9525">
            <a:noFill/>
            <a:miter lim="800000"/>
            <a:headEnd/>
            <a:tailEnd/>
          </a:ln>
        </p:spPr>
        <p:txBody>
          <a:bodyPr>
            <a:spAutoFit/>
          </a:bodyPr>
          <a:lstStyle/>
          <a:p>
            <a:r>
              <a:rPr lang="es-ES" sz="2400" b="1" u="sng">
                <a:latin typeface="Tahoma" pitchFamily="34" charset="0"/>
                <a:cs typeface="Tahoma" pitchFamily="34" charset="0"/>
              </a:rPr>
              <a:t>HORTALIZAS Y VERDURAS</a:t>
            </a:r>
          </a:p>
          <a:p>
            <a:endParaRPr lang="es-ES" sz="2400" b="1" u="sng">
              <a:latin typeface="Tahoma" pitchFamily="34" charset="0"/>
              <a:cs typeface="Tahoma" pitchFamily="34" charset="0"/>
            </a:endParaRPr>
          </a:p>
          <a:p>
            <a:r>
              <a:rPr lang="es-ES">
                <a:latin typeface="Tahoma" pitchFamily="34" charset="0"/>
                <a:cs typeface="Tahoma" pitchFamily="34" charset="0"/>
              </a:rPr>
              <a:t>Hábito alimentario debe ser promovido – estudios</a:t>
            </a:r>
          </a:p>
          <a:p>
            <a:r>
              <a:rPr lang="es-ES">
                <a:latin typeface="Tahoma" pitchFamily="34" charset="0"/>
                <a:cs typeface="Tahoma" pitchFamily="34" charset="0"/>
              </a:rPr>
              <a:t>Contenido: Agua, Fibra, carotenoides – Flavonoides: antioxidantes</a:t>
            </a:r>
          </a:p>
          <a:p>
            <a:r>
              <a:rPr lang="es-ES">
                <a:latin typeface="Tahoma" pitchFamily="34" charset="0"/>
                <a:cs typeface="Tahoma" pitchFamily="34" charset="0"/>
              </a:rPr>
              <a:t>                 Compuestos azufrados: cebolla</a:t>
            </a:r>
          </a:p>
          <a:p>
            <a:r>
              <a:rPr lang="es-ES">
                <a:latin typeface="Tahoma" pitchFamily="34" charset="0"/>
                <a:cs typeface="Tahoma" pitchFamily="34" charset="0"/>
              </a:rPr>
              <a:t>Leguminosas verdes</a:t>
            </a:r>
          </a:p>
          <a:p>
            <a:endParaRPr lang="es-ES" sz="2400" b="1" u="sng">
              <a:latin typeface="Tahoma" pitchFamily="34" charset="0"/>
              <a:cs typeface="Tahoma" pitchFamily="34" charset="0"/>
            </a:endParaRPr>
          </a:p>
          <a:p>
            <a:endParaRPr lang="es-ES">
              <a:latin typeface="Tahoma" pitchFamily="34" charset="0"/>
              <a:cs typeface="Tahoma" pitchFamily="34" charset="0"/>
            </a:endParaRPr>
          </a:p>
        </p:txBody>
      </p:sp>
      <p:pic>
        <p:nvPicPr>
          <p:cNvPr id="26626" name="Picture 2" descr="http://tbn1.google.com/images?q=tbn:chyBhdi_h3utXM:http://www.cnp.go.cr/php_mysql/admin/KTML/uploads/media/LOGO%25205%2520AL%2520DIA%2520Final.jpg">
            <a:hlinkClick r:id="rId2"/>
          </p:cNvPr>
          <p:cNvPicPr>
            <a:picLocks noChangeAspect="1" noChangeArrowheads="1"/>
          </p:cNvPicPr>
          <p:nvPr/>
        </p:nvPicPr>
        <p:blipFill>
          <a:blip r:embed="rId3"/>
          <a:srcRect/>
          <a:stretch>
            <a:fillRect/>
          </a:stretch>
        </p:blipFill>
        <p:spPr bwMode="auto">
          <a:xfrm>
            <a:off x="1214438" y="2643188"/>
            <a:ext cx="2884487" cy="3500437"/>
          </a:xfrm>
          <a:prstGeom prst="rect">
            <a:avLst/>
          </a:prstGeom>
          <a:noFill/>
          <a:ln w="9525">
            <a:noFill/>
            <a:miter lim="800000"/>
            <a:headEnd/>
            <a:tailEnd/>
          </a:ln>
        </p:spPr>
      </p:pic>
      <p:pic>
        <p:nvPicPr>
          <p:cNvPr id="26627" name="Picture 3"/>
          <p:cNvPicPr>
            <a:picLocks noChangeAspect="1" noChangeArrowheads="1"/>
          </p:cNvPicPr>
          <p:nvPr/>
        </p:nvPicPr>
        <p:blipFill>
          <a:blip r:embed="rId4"/>
          <a:srcRect/>
          <a:stretch>
            <a:fillRect/>
          </a:stretch>
        </p:blipFill>
        <p:spPr bwMode="auto">
          <a:xfrm>
            <a:off x="5072063" y="2714625"/>
            <a:ext cx="2479675" cy="3333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to="" calcmode="lin" valueType="num">
                                      <p:cBhvr>
                                        <p:cTn id="7" dur="1" fill="hold"/>
                                        <p:tgtEl>
                                          <p:spTgt spid="2">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 to="" calcmode="lin" valueType="num">
                                      <p:cBhvr>
                                        <p:cTn id="12" dur="1" fill="hold"/>
                                        <p:tgtEl>
                                          <p:spTgt spid="2">
                                            <p:txEl>
                                              <p:pRg st="2" end="2"/>
                                            </p:txEl>
                                          </p:spTgt>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 to="" calcmode="lin" valueType="num">
                                      <p:cBhvr>
                                        <p:cTn id="15" dur="1" fill="hold"/>
                                        <p:tgtEl>
                                          <p:spTgt spid="2">
                                            <p:txEl>
                                              <p:pRg st="3" end="3"/>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 to="" calcmode="lin" valueType="num">
                                      <p:cBhvr>
                                        <p:cTn id="18" dur="1" fill="hold"/>
                                        <p:tgtEl>
                                          <p:spTgt spid="2">
                                            <p:txEl>
                                              <p:pRg st="4" end="4"/>
                                            </p:txEl>
                                          </p:spTgt>
                                        </p:tgtEl>
                                        <p:attrNameLst>
                                          <p:attrName/>
                                        </p:attrNameLst>
                                      </p:cBhvr>
                                    </p:anim>
                                  </p:childTnLst>
                                </p:cTn>
                              </p:par>
                              <p:par>
                                <p:cTn id="19" presetID="24"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 to="" calcmode="lin" valueType="num">
                                      <p:cBhvr>
                                        <p:cTn id="21" dur="1" fill="hold"/>
                                        <p:tgtEl>
                                          <p:spTgt spid="2">
                                            <p:txEl>
                                              <p:pRg st="5" end="5"/>
                                            </p:txEl>
                                          </p:spTgt>
                                        </p:tgtEl>
                                        <p:attrNameLst>
                                          <p:attrName/>
                                        </p:attrNameLst>
                                      </p:cBhvr>
                                    </p:anim>
                                  </p:childTnLst>
                                </p:cTn>
                              </p:par>
                            </p:childTnLst>
                          </p:cTn>
                        </p:par>
                      </p:childTnLst>
                    </p:cTn>
                  </p:par>
                  <p:par>
                    <p:cTn id="22" fill="hold">
                      <p:stCondLst>
                        <p:cond delay="indefinite"/>
                      </p:stCondLst>
                      <p:childTnLst>
                        <p:par>
                          <p:cTn id="23" fill="hold">
                            <p:stCondLst>
                              <p:cond delay="0"/>
                            </p:stCondLst>
                            <p:childTnLst>
                              <p:par>
                                <p:cTn id="24" presetID="24" presetClass="entr" presetSubtype="0" fill="hold" nodeType="clickEffect">
                                  <p:stCondLst>
                                    <p:cond delay="0"/>
                                  </p:stCondLst>
                                  <p:childTnLst>
                                    <p:set>
                                      <p:cBhvr>
                                        <p:cTn id="25" dur="1" fill="hold">
                                          <p:stCondLst>
                                            <p:cond delay="0"/>
                                          </p:stCondLst>
                                        </p:cTn>
                                        <p:tgtEl>
                                          <p:spTgt spid="26626"/>
                                        </p:tgtEl>
                                        <p:attrNameLst>
                                          <p:attrName>style.visibility</p:attrName>
                                        </p:attrNameLst>
                                      </p:cBhvr>
                                      <p:to>
                                        <p:strVal val="visible"/>
                                      </p:to>
                                    </p:set>
                                    <p:anim to="" calcmode="lin" valueType="num">
                                      <p:cBhvr>
                                        <p:cTn id="26" dur="1" fill="hold"/>
                                        <p:tgtEl>
                                          <p:spTgt spid="26626"/>
                                        </p:tgtEl>
                                        <p:attrNameLst>
                                          <p:attrName/>
                                        </p:attrNameLst>
                                      </p:cBhvr>
                                    </p:anim>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nodeType="clickEffect">
                                  <p:stCondLst>
                                    <p:cond delay="0"/>
                                  </p:stCondLst>
                                  <p:childTnLst>
                                    <p:set>
                                      <p:cBhvr>
                                        <p:cTn id="30" dur="1" fill="hold">
                                          <p:stCondLst>
                                            <p:cond delay="0"/>
                                          </p:stCondLst>
                                        </p:cTn>
                                        <p:tgtEl>
                                          <p:spTgt spid="26627"/>
                                        </p:tgtEl>
                                        <p:attrNameLst>
                                          <p:attrName>style.visibility</p:attrName>
                                        </p:attrNameLst>
                                      </p:cBhvr>
                                      <p:to>
                                        <p:strVal val="visible"/>
                                      </p:to>
                                    </p:set>
                                    <p:animEffect transition="in" filter="checkerboard(across)">
                                      <p:cBhvr>
                                        <p:cTn id="31" dur="500"/>
                                        <p:tgtEl>
                                          <p:spTgt spid="266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a:spLocks noChangeArrowheads="1"/>
          </p:cNvSpPr>
          <p:nvPr/>
        </p:nvSpPr>
        <p:spPr bwMode="auto">
          <a:xfrm>
            <a:off x="357188" y="214313"/>
            <a:ext cx="8001000" cy="3970337"/>
          </a:xfrm>
          <a:prstGeom prst="rect">
            <a:avLst/>
          </a:prstGeom>
          <a:noFill/>
          <a:ln w="9525">
            <a:noFill/>
            <a:miter lim="800000"/>
            <a:headEnd/>
            <a:tailEnd/>
          </a:ln>
        </p:spPr>
        <p:txBody>
          <a:bodyPr>
            <a:spAutoFit/>
          </a:bodyPr>
          <a:lstStyle/>
          <a:p>
            <a:r>
              <a:rPr lang="es-ES" sz="2400" b="1" u="sng">
                <a:latin typeface="Tahoma" pitchFamily="34" charset="0"/>
                <a:cs typeface="Tahoma" pitchFamily="34" charset="0"/>
              </a:rPr>
              <a:t>FRUTAS </a:t>
            </a:r>
          </a:p>
          <a:p>
            <a:r>
              <a:rPr lang="es-ES">
                <a:latin typeface="Tahoma" pitchFamily="34" charset="0"/>
                <a:cs typeface="Tahoma" pitchFamily="34" charset="0"/>
              </a:rPr>
              <a:t> </a:t>
            </a:r>
          </a:p>
          <a:p>
            <a:r>
              <a:rPr lang="es-ES">
                <a:latin typeface="Tahoma" pitchFamily="34" charset="0"/>
                <a:cs typeface="Tahoma" pitchFamily="34" charset="0"/>
              </a:rPr>
              <a:t>Consumo natural (disminución de la fibra y oxidación de las vitaminas) </a:t>
            </a:r>
            <a:endParaRPr lang="es-ES" sz="2000">
              <a:solidFill>
                <a:srgbClr val="66FF33"/>
              </a:solidFill>
              <a:latin typeface="Tahoma" pitchFamily="34" charset="0"/>
              <a:cs typeface="Tahoma" pitchFamily="34" charset="0"/>
            </a:endParaRPr>
          </a:p>
          <a:p>
            <a:r>
              <a:rPr lang="es-ES">
                <a:latin typeface="Tahoma" pitchFamily="34" charset="0"/>
                <a:cs typeface="Tahoma" pitchFamily="34" charset="0"/>
              </a:rPr>
              <a:t>Contenido: Agua, Fibra, Antioxidantes</a:t>
            </a:r>
          </a:p>
          <a:p>
            <a:pPr>
              <a:buFont typeface="Courier New" pitchFamily="49" charset="0"/>
              <a:buChar char="o"/>
            </a:pPr>
            <a:r>
              <a:rPr lang="es-ES">
                <a:latin typeface="Tahoma" pitchFamily="34" charset="0"/>
                <a:cs typeface="Tahoma" pitchFamily="34" charset="0"/>
              </a:rPr>
              <a:t> Climatéricas: Manzana, Peras,, Tomate, plátano</a:t>
            </a:r>
          </a:p>
          <a:p>
            <a:pPr>
              <a:buFont typeface="Courier New" pitchFamily="49" charset="0"/>
              <a:buChar char="o"/>
            </a:pPr>
            <a:r>
              <a:rPr lang="es-ES">
                <a:latin typeface="Tahoma" pitchFamily="34" charset="0"/>
                <a:cs typeface="Tahoma" pitchFamily="34" charset="0"/>
              </a:rPr>
              <a:t> No Climatéricas: Piña, Melón, Fresa, Pepino</a:t>
            </a:r>
            <a:r>
              <a:rPr lang="es-ES">
                <a:solidFill>
                  <a:srgbClr val="66FF33"/>
                </a:solidFill>
                <a:latin typeface="Tahoma" pitchFamily="34" charset="0"/>
                <a:cs typeface="Tahoma" pitchFamily="34" charset="0"/>
              </a:rPr>
              <a:t> , </a:t>
            </a:r>
            <a:r>
              <a:rPr lang="es-ES">
                <a:latin typeface="Tahoma" pitchFamily="34" charset="0"/>
                <a:cs typeface="Tahoma" pitchFamily="34" charset="0"/>
              </a:rPr>
              <a:t>Melocotón</a:t>
            </a:r>
            <a:endParaRPr lang="es-ES">
              <a:solidFill>
                <a:srgbClr val="66FF33"/>
              </a:solidFill>
              <a:latin typeface="Tahoma" pitchFamily="34" charset="0"/>
              <a:cs typeface="Tahoma" pitchFamily="34" charset="0"/>
            </a:endParaRPr>
          </a:p>
          <a:p>
            <a:endParaRPr lang="es-ES">
              <a:solidFill>
                <a:srgbClr val="66FF33"/>
              </a:solidFill>
              <a:latin typeface="Tahoma" pitchFamily="34" charset="0"/>
              <a:cs typeface="Tahoma" pitchFamily="34" charset="0"/>
            </a:endParaRPr>
          </a:p>
          <a:p>
            <a:pPr algn="ctr"/>
            <a:r>
              <a:rPr lang="es-ES">
                <a:latin typeface="Tahoma" pitchFamily="34" charset="0"/>
                <a:cs typeface="Tahoma" pitchFamily="34" charset="0"/>
              </a:rPr>
              <a:t>“HACED DE LA FRUTA UN ARTÍCULO DEL RÉGIMEN QUE HA DE SER COLOCADO SOBRE VUESTRA MESA, QUE CONSTITUIRÁ VUESTRO MENÚ. LOS JUGOS DE FRUTA, MEZCLADOS CON PAN, SERÁN MUY AGRADABLES. LA FRUTA BUENA, MADURA, SANA, ES ALGO POR LO CUAL DEBEMOS AGRADECER AL SEÑOR, PORQUE ES BENÉFICA PARA LA SALUD”</a:t>
            </a:r>
          </a:p>
          <a:p>
            <a:endParaRPr lang="es-ES">
              <a:latin typeface="Tahoma" pitchFamily="34" charset="0"/>
              <a:cs typeface="Tahoma" pitchFamily="34" charset="0"/>
            </a:endParaRPr>
          </a:p>
          <a:p>
            <a:r>
              <a:rPr lang="es-ES" sz="1200" i="1">
                <a:latin typeface="Tahoma" pitchFamily="34" charset="0"/>
                <a:cs typeface="Tahoma" pitchFamily="34" charset="0"/>
              </a:rPr>
              <a:t>CRA pág. 525</a:t>
            </a:r>
            <a:endParaRPr lang="es-ES">
              <a:latin typeface="Century Schoolbook"/>
            </a:endParaRPr>
          </a:p>
        </p:txBody>
      </p:sp>
      <p:pic>
        <p:nvPicPr>
          <p:cNvPr id="1026" name="Picture 2" descr="http://www.viveroanones.com/vawebsite/Litchi%20junio%2005%20(10).jpg"/>
          <p:cNvPicPr>
            <a:picLocks noChangeAspect="1" noChangeArrowheads="1"/>
          </p:cNvPicPr>
          <p:nvPr/>
        </p:nvPicPr>
        <p:blipFill>
          <a:blip r:embed="rId2"/>
          <a:srcRect/>
          <a:stretch>
            <a:fillRect/>
          </a:stretch>
        </p:blipFill>
        <p:spPr bwMode="auto">
          <a:xfrm>
            <a:off x="571500" y="4286250"/>
            <a:ext cx="2293938" cy="1720850"/>
          </a:xfrm>
          <a:prstGeom prst="rect">
            <a:avLst/>
          </a:prstGeom>
          <a:noFill/>
          <a:ln w="9525">
            <a:noFill/>
            <a:miter lim="800000"/>
            <a:headEnd/>
            <a:tailEnd/>
          </a:ln>
        </p:spPr>
      </p:pic>
      <p:pic>
        <p:nvPicPr>
          <p:cNvPr id="1028" name="Picture 4" descr="http://xango-ucr.com/images/mangostan.gif"/>
          <p:cNvPicPr>
            <a:picLocks noChangeAspect="1" noChangeArrowheads="1"/>
          </p:cNvPicPr>
          <p:nvPr/>
        </p:nvPicPr>
        <p:blipFill>
          <a:blip r:embed="rId3"/>
          <a:srcRect/>
          <a:stretch>
            <a:fillRect/>
          </a:stretch>
        </p:blipFill>
        <p:spPr bwMode="auto">
          <a:xfrm>
            <a:off x="3000375" y="4143375"/>
            <a:ext cx="2632075" cy="1857375"/>
          </a:xfrm>
          <a:prstGeom prst="rect">
            <a:avLst/>
          </a:prstGeom>
          <a:noFill/>
          <a:ln w="9525">
            <a:noFill/>
            <a:miter lim="800000"/>
            <a:headEnd/>
            <a:tailEnd/>
          </a:ln>
        </p:spPr>
      </p:pic>
      <p:pic>
        <p:nvPicPr>
          <p:cNvPr id="1030" name="Picture 6" descr="http://www.pisscom.info/rambutan.jpg"/>
          <p:cNvPicPr>
            <a:picLocks noChangeAspect="1" noChangeArrowheads="1"/>
          </p:cNvPicPr>
          <p:nvPr/>
        </p:nvPicPr>
        <p:blipFill>
          <a:blip r:embed="rId4"/>
          <a:srcRect/>
          <a:stretch>
            <a:fillRect/>
          </a:stretch>
        </p:blipFill>
        <p:spPr bwMode="auto">
          <a:xfrm>
            <a:off x="5572125" y="4071938"/>
            <a:ext cx="2936875" cy="2205037"/>
          </a:xfrm>
          <a:prstGeom prst="rect">
            <a:avLst/>
          </a:prstGeom>
          <a:noFill/>
          <a:ln w="9525">
            <a:noFill/>
            <a:miter lim="800000"/>
            <a:headEnd/>
            <a:tailEnd/>
          </a:ln>
        </p:spPr>
      </p:pic>
      <p:sp>
        <p:nvSpPr>
          <p:cNvPr id="6" name="5 CuadroTexto"/>
          <p:cNvSpPr txBox="1">
            <a:spLocks noChangeArrowheads="1"/>
          </p:cNvSpPr>
          <p:nvPr/>
        </p:nvSpPr>
        <p:spPr bwMode="auto">
          <a:xfrm>
            <a:off x="1071563" y="6072188"/>
            <a:ext cx="1714500" cy="369887"/>
          </a:xfrm>
          <a:prstGeom prst="rect">
            <a:avLst/>
          </a:prstGeom>
          <a:noFill/>
          <a:ln w="9525">
            <a:noFill/>
            <a:miter lim="800000"/>
            <a:headEnd/>
            <a:tailEnd/>
          </a:ln>
        </p:spPr>
        <p:txBody>
          <a:bodyPr>
            <a:spAutoFit/>
          </a:bodyPr>
          <a:lstStyle/>
          <a:p>
            <a:r>
              <a:rPr lang="es-ES">
                <a:latin typeface="Century Schoolbook"/>
              </a:rPr>
              <a:t>LITCHI </a:t>
            </a:r>
            <a:r>
              <a:rPr lang="es-ES" sz="1200">
                <a:latin typeface="Century Schoolbook"/>
              </a:rPr>
              <a:t>( China)</a:t>
            </a:r>
          </a:p>
        </p:txBody>
      </p:sp>
      <p:sp>
        <p:nvSpPr>
          <p:cNvPr id="7" name="6 CuadroTexto"/>
          <p:cNvSpPr txBox="1">
            <a:spLocks noChangeArrowheads="1"/>
          </p:cNvSpPr>
          <p:nvPr/>
        </p:nvSpPr>
        <p:spPr bwMode="auto">
          <a:xfrm>
            <a:off x="3357563" y="6000750"/>
            <a:ext cx="1857375" cy="554038"/>
          </a:xfrm>
          <a:prstGeom prst="rect">
            <a:avLst/>
          </a:prstGeom>
          <a:noFill/>
          <a:ln w="9525">
            <a:noFill/>
            <a:miter lim="800000"/>
            <a:headEnd/>
            <a:tailEnd/>
          </a:ln>
        </p:spPr>
        <p:txBody>
          <a:bodyPr>
            <a:spAutoFit/>
          </a:bodyPr>
          <a:lstStyle/>
          <a:p>
            <a:r>
              <a:rPr lang="es-ES">
                <a:latin typeface="Century Schoolbook"/>
              </a:rPr>
              <a:t>MANGOSTÁN</a:t>
            </a:r>
          </a:p>
          <a:p>
            <a:r>
              <a:rPr lang="es-ES" sz="1200">
                <a:solidFill>
                  <a:srgbClr val="000000"/>
                </a:solidFill>
                <a:latin typeface="Century Schoolbook"/>
              </a:rPr>
              <a:t>( Tailandia)</a:t>
            </a:r>
            <a:endParaRPr lang="es-ES">
              <a:latin typeface="Century Schoolbook"/>
            </a:endParaRPr>
          </a:p>
        </p:txBody>
      </p:sp>
      <p:sp>
        <p:nvSpPr>
          <p:cNvPr id="8" name="7 CuadroTexto"/>
          <p:cNvSpPr txBox="1">
            <a:spLocks noChangeArrowheads="1"/>
          </p:cNvSpPr>
          <p:nvPr/>
        </p:nvSpPr>
        <p:spPr bwMode="auto">
          <a:xfrm>
            <a:off x="6143625" y="5857875"/>
            <a:ext cx="1928813" cy="554038"/>
          </a:xfrm>
          <a:prstGeom prst="rect">
            <a:avLst/>
          </a:prstGeom>
          <a:noFill/>
          <a:ln w="9525">
            <a:noFill/>
            <a:miter lim="800000"/>
            <a:headEnd/>
            <a:tailEnd/>
          </a:ln>
        </p:spPr>
        <p:txBody>
          <a:bodyPr>
            <a:spAutoFit/>
          </a:bodyPr>
          <a:lstStyle/>
          <a:p>
            <a:r>
              <a:rPr lang="es-ES">
                <a:latin typeface="Century Schoolbook"/>
              </a:rPr>
              <a:t>RAMBUTÁN</a:t>
            </a:r>
          </a:p>
          <a:p>
            <a:r>
              <a:rPr lang="es-ES" sz="1200">
                <a:solidFill>
                  <a:srgbClr val="000000"/>
                </a:solidFill>
                <a:latin typeface="Century Schoolbook"/>
              </a:rPr>
              <a:t>( Malasia)</a:t>
            </a:r>
            <a:endParaRPr lang="es-ES">
              <a:latin typeface="Century Schoolbook"/>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heckerboard(across)">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to="" calcmode="lin" valueType="num">
                                      <p:cBhvr>
                                        <p:cTn id="12" dur="1" fill="hold"/>
                                        <p:tgtEl>
                                          <p:spTgt spid="102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28"/>
                                        </p:tgtEl>
                                        <p:attrNameLst>
                                          <p:attrName>style.visibility</p:attrName>
                                        </p:attrNameLst>
                                      </p:cBhvr>
                                      <p:to>
                                        <p:strVal val="visible"/>
                                      </p:to>
                                    </p:set>
                                    <p:anim to="" calcmode="lin" valueType="num">
                                      <p:cBhvr>
                                        <p:cTn id="22" dur="1" fill="hold"/>
                                        <p:tgtEl>
                                          <p:spTgt spid="102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030"/>
                                        </p:tgtEl>
                                        <p:attrNameLst>
                                          <p:attrName>style.visibility</p:attrName>
                                        </p:attrNameLst>
                                      </p:cBhvr>
                                      <p:to>
                                        <p:strVal val="visible"/>
                                      </p:to>
                                    </p:set>
                                    <p:anim to="" calcmode="lin" valueType="num">
                                      <p:cBhvr>
                                        <p:cTn id="32" dur="1" fill="hold"/>
                                        <p:tgtEl>
                                          <p:spTgt spid="1030"/>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linds(horizontal)">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2">
                                            <p:txEl>
                                              <p:pRg st="2" end="2"/>
                                            </p:txEl>
                                          </p:spTgt>
                                        </p:tgtEl>
                                        <p:attrNameLst>
                                          <p:attrName>style.visibility</p:attrName>
                                        </p:attrNameLst>
                                      </p:cBhvr>
                                      <p:to>
                                        <p:strVal val="visible"/>
                                      </p:to>
                                    </p:set>
                                    <p:animEffect transition="in" filter="checkerboard(across)">
                                      <p:cBhvr>
                                        <p:cTn id="42" dur="500"/>
                                        <p:tgtEl>
                                          <p:spTgt spid="2">
                                            <p:txEl>
                                              <p:pRg st="2" end="2"/>
                                            </p:txEl>
                                          </p:spTgt>
                                        </p:tgtEl>
                                      </p:cBhvr>
                                    </p:animEffect>
                                  </p:childTnLst>
                                </p:cTn>
                              </p:par>
                              <p:par>
                                <p:cTn id="43" presetID="5" presetClass="entr" presetSubtype="10" fill="hold" nodeType="withEffect">
                                  <p:stCondLst>
                                    <p:cond delay="0"/>
                                  </p:stCondLst>
                                  <p:childTnLst>
                                    <p:set>
                                      <p:cBhvr>
                                        <p:cTn id="44" dur="1" fill="hold">
                                          <p:stCondLst>
                                            <p:cond delay="0"/>
                                          </p:stCondLst>
                                        </p:cTn>
                                        <p:tgtEl>
                                          <p:spTgt spid="2">
                                            <p:txEl>
                                              <p:pRg st="3" end="3"/>
                                            </p:txEl>
                                          </p:spTgt>
                                        </p:tgtEl>
                                        <p:attrNameLst>
                                          <p:attrName>style.visibility</p:attrName>
                                        </p:attrNameLst>
                                      </p:cBhvr>
                                      <p:to>
                                        <p:strVal val="visible"/>
                                      </p:to>
                                    </p:set>
                                    <p:animEffect transition="in" filter="checkerboard(across)">
                                      <p:cBhvr>
                                        <p:cTn id="45" dur="500"/>
                                        <p:tgtEl>
                                          <p:spTgt spid="2">
                                            <p:txEl>
                                              <p:pRg st="3" end="3"/>
                                            </p:txEl>
                                          </p:spTgt>
                                        </p:tgtEl>
                                      </p:cBhvr>
                                    </p:animEffect>
                                  </p:childTnLst>
                                </p:cTn>
                              </p:par>
                              <p:par>
                                <p:cTn id="46" presetID="5" presetClass="entr" presetSubtype="10" fill="hold" nodeType="withEffect">
                                  <p:stCondLst>
                                    <p:cond delay="0"/>
                                  </p:stCondLst>
                                  <p:childTnLst>
                                    <p:set>
                                      <p:cBhvr>
                                        <p:cTn id="47" dur="1" fill="hold">
                                          <p:stCondLst>
                                            <p:cond delay="0"/>
                                          </p:stCondLst>
                                        </p:cTn>
                                        <p:tgtEl>
                                          <p:spTgt spid="2">
                                            <p:txEl>
                                              <p:pRg st="4" end="4"/>
                                            </p:txEl>
                                          </p:spTgt>
                                        </p:tgtEl>
                                        <p:attrNameLst>
                                          <p:attrName>style.visibility</p:attrName>
                                        </p:attrNameLst>
                                      </p:cBhvr>
                                      <p:to>
                                        <p:strVal val="visible"/>
                                      </p:to>
                                    </p:set>
                                    <p:animEffect transition="in" filter="checkerboard(across)">
                                      <p:cBhvr>
                                        <p:cTn id="48" dur="500"/>
                                        <p:tgtEl>
                                          <p:spTgt spid="2">
                                            <p:txEl>
                                              <p:pRg st="4" end="4"/>
                                            </p:txEl>
                                          </p:spTgt>
                                        </p:tgtEl>
                                      </p:cBhvr>
                                    </p:animEffect>
                                  </p:childTnLst>
                                </p:cTn>
                              </p:par>
                              <p:par>
                                <p:cTn id="49" presetID="5" presetClass="entr" presetSubtype="10" fill="hold" nodeType="withEffect">
                                  <p:stCondLst>
                                    <p:cond delay="0"/>
                                  </p:stCondLst>
                                  <p:childTnLst>
                                    <p:set>
                                      <p:cBhvr>
                                        <p:cTn id="50" dur="1" fill="hold">
                                          <p:stCondLst>
                                            <p:cond delay="0"/>
                                          </p:stCondLst>
                                        </p:cTn>
                                        <p:tgtEl>
                                          <p:spTgt spid="2">
                                            <p:txEl>
                                              <p:pRg st="5" end="5"/>
                                            </p:txEl>
                                          </p:spTgt>
                                        </p:tgtEl>
                                        <p:attrNameLst>
                                          <p:attrName>style.visibility</p:attrName>
                                        </p:attrNameLst>
                                      </p:cBhvr>
                                      <p:to>
                                        <p:strVal val="visible"/>
                                      </p:to>
                                    </p:set>
                                    <p:animEffect transition="in" filter="checkerboard(across)">
                                      <p:cBhvr>
                                        <p:cTn id="51" dur="500"/>
                                        <p:tgtEl>
                                          <p:spTgt spid="2">
                                            <p:txEl>
                                              <p:pRg st="5" end="5"/>
                                            </p:txEl>
                                          </p:spTgt>
                                        </p:tgtEl>
                                      </p:cBhvr>
                                    </p:animEffect>
                                  </p:childTnLst>
                                </p:cTn>
                              </p:par>
                              <p:par>
                                <p:cTn id="52" presetID="5" presetClass="entr" presetSubtype="10" fill="hold" nodeType="withEffect">
                                  <p:stCondLst>
                                    <p:cond delay="0"/>
                                  </p:stCondLst>
                                  <p:childTnLst>
                                    <p:set>
                                      <p:cBhvr>
                                        <p:cTn id="53" dur="1" fill="hold">
                                          <p:stCondLst>
                                            <p:cond delay="0"/>
                                          </p:stCondLst>
                                        </p:cTn>
                                        <p:tgtEl>
                                          <p:spTgt spid="2">
                                            <p:txEl>
                                              <p:pRg st="7" end="7"/>
                                            </p:txEl>
                                          </p:spTgt>
                                        </p:tgtEl>
                                        <p:attrNameLst>
                                          <p:attrName>style.visibility</p:attrName>
                                        </p:attrNameLst>
                                      </p:cBhvr>
                                      <p:to>
                                        <p:strVal val="visible"/>
                                      </p:to>
                                    </p:set>
                                    <p:animEffect transition="in" filter="checkerboard(across)">
                                      <p:cBhvr>
                                        <p:cTn id="54" dur="500"/>
                                        <p:tgtEl>
                                          <p:spTgt spid="2">
                                            <p:txEl>
                                              <p:pRg st="7" end="7"/>
                                            </p:txEl>
                                          </p:spTgt>
                                        </p:tgtEl>
                                      </p:cBhvr>
                                    </p:animEffect>
                                  </p:childTnLst>
                                </p:cTn>
                              </p:par>
                              <p:par>
                                <p:cTn id="55" presetID="5" presetClass="entr" presetSubtype="10" fill="hold" nodeType="withEffect">
                                  <p:stCondLst>
                                    <p:cond delay="0"/>
                                  </p:stCondLst>
                                  <p:childTnLst>
                                    <p:set>
                                      <p:cBhvr>
                                        <p:cTn id="56" dur="1" fill="hold">
                                          <p:stCondLst>
                                            <p:cond delay="0"/>
                                          </p:stCondLst>
                                        </p:cTn>
                                        <p:tgtEl>
                                          <p:spTgt spid="2">
                                            <p:txEl>
                                              <p:pRg st="9" end="9"/>
                                            </p:txEl>
                                          </p:spTgt>
                                        </p:tgtEl>
                                        <p:attrNameLst>
                                          <p:attrName>style.visibility</p:attrName>
                                        </p:attrNameLst>
                                      </p:cBhvr>
                                      <p:to>
                                        <p:strVal val="visible"/>
                                      </p:to>
                                    </p:set>
                                    <p:animEffect transition="in" filter="checkerboard(across)">
                                      <p:cBhvr>
                                        <p:cTn id="57"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28625" y="285750"/>
            <a:ext cx="8001000" cy="1422400"/>
          </a:xfrm>
          <a:prstGeom prst="rect">
            <a:avLst/>
          </a:prstGeom>
        </p:spPr>
        <p:txBody>
          <a:bodyPr>
            <a:spAutoFit/>
          </a:bodyPr>
          <a:lstStyle/>
          <a:p>
            <a:pPr algn="just" fontAlgn="auto">
              <a:lnSpc>
                <a:spcPct val="90000"/>
              </a:lnSpc>
              <a:spcBef>
                <a:spcPts val="0"/>
              </a:spcBef>
              <a:spcAft>
                <a:spcPts val="0"/>
              </a:spcAft>
              <a:defRPr/>
            </a:pPr>
            <a:r>
              <a:rPr lang="es-ES" sz="2400" b="1" u="sng" dirty="0">
                <a:latin typeface="Tahoma" pitchFamily="34" charset="0"/>
                <a:cs typeface="Tahoma" pitchFamily="34" charset="0"/>
              </a:rPr>
              <a:t>CARNES, </a:t>
            </a:r>
            <a:r>
              <a:rPr lang="es-ES" sz="2400" b="1" i="1" u="sng" dirty="0">
                <a:solidFill>
                  <a:schemeClr val="accent4">
                    <a:lumMod val="75000"/>
                  </a:schemeClr>
                </a:solidFill>
                <a:latin typeface="Tahoma" pitchFamily="34" charset="0"/>
                <a:cs typeface="Tahoma" pitchFamily="34" charset="0"/>
              </a:rPr>
              <a:t>HUEVOS</a:t>
            </a:r>
            <a:r>
              <a:rPr lang="es-ES" sz="2400" b="1" u="sng" dirty="0">
                <a:solidFill>
                  <a:schemeClr val="accent4">
                    <a:lumMod val="75000"/>
                  </a:schemeClr>
                </a:solidFill>
                <a:latin typeface="Tahoma" pitchFamily="34" charset="0"/>
                <a:cs typeface="Tahoma" pitchFamily="34" charset="0"/>
              </a:rPr>
              <a:t>,</a:t>
            </a:r>
            <a:r>
              <a:rPr lang="es-ES" sz="2400" b="1" u="sng" dirty="0">
                <a:latin typeface="Tahoma" pitchFamily="34" charset="0"/>
                <a:cs typeface="Tahoma" pitchFamily="34" charset="0"/>
              </a:rPr>
              <a:t> </a:t>
            </a:r>
            <a:r>
              <a:rPr lang="es-ES" sz="2400" b="1" u="sng" dirty="0">
                <a:solidFill>
                  <a:schemeClr val="accent3">
                    <a:lumMod val="75000"/>
                  </a:schemeClr>
                </a:solidFill>
                <a:latin typeface="Tahoma" pitchFamily="34" charset="0"/>
                <a:cs typeface="Tahoma" pitchFamily="34" charset="0"/>
              </a:rPr>
              <a:t>LEGUMINOSAS SECAS Y MEZCLAS VEGETALES</a:t>
            </a:r>
          </a:p>
          <a:p>
            <a:pPr algn="just" fontAlgn="auto">
              <a:lnSpc>
                <a:spcPct val="90000"/>
              </a:lnSpc>
              <a:spcBef>
                <a:spcPts val="0"/>
              </a:spcBef>
              <a:spcAft>
                <a:spcPts val="0"/>
              </a:spcAft>
              <a:defRPr/>
            </a:pPr>
            <a:endParaRPr lang="es-ES" dirty="0">
              <a:latin typeface="Tahoma" pitchFamily="34" charset="0"/>
              <a:cs typeface="Tahoma" pitchFamily="34" charset="0"/>
            </a:endParaRPr>
          </a:p>
          <a:p>
            <a:pPr algn="just" fontAlgn="auto">
              <a:lnSpc>
                <a:spcPct val="90000"/>
              </a:lnSpc>
              <a:spcBef>
                <a:spcPts val="0"/>
              </a:spcBef>
              <a:spcAft>
                <a:spcPts val="0"/>
              </a:spcAft>
              <a:defRPr/>
            </a:pPr>
            <a:endParaRPr lang="es-ES" dirty="0">
              <a:solidFill>
                <a:prstClr val="black"/>
              </a:solidFill>
              <a:latin typeface="Tahoma" pitchFamily="34" charset="0"/>
              <a:cs typeface="Tahoma" pitchFamily="34" charset="0"/>
            </a:endParaRPr>
          </a:p>
          <a:p>
            <a:pPr algn="just" fontAlgn="auto">
              <a:lnSpc>
                <a:spcPct val="90000"/>
              </a:lnSpc>
              <a:spcBef>
                <a:spcPts val="0"/>
              </a:spcBef>
              <a:spcAft>
                <a:spcPts val="0"/>
              </a:spcAft>
              <a:defRPr/>
            </a:pPr>
            <a:endParaRPr lang="es-ES" sz="1200" i="1" dirty="0">
              <a:latin typeface="Tahoma" pitchFamily="34" charset="0"/>
              <a:cs typeface="Tahoma" pitchFamily="34" charset="0"/>
            </a:endParaRPr>
          </a:p>
        </p:txBody>
      </p:sp>
      <p:pic>
        <p:nvPicPr>
          <p:cNvPr id="25602" name="Picture 2" descr="http://www.radiomundial.com.ve/yvke/files/img_noticia/t_carne_297.jpg"/>
          <p:cNvPicPr>
            <a:picLocks noChangeAspect="1" noChangeArrowheads="1"/>
          </p:cNvPicPr>
          <p:nvPr/>
        </p:nvPicPr>
        <p:blipFill>
          <a:blip r:embed="rId2"/>
          <a:srcRect/>
          <a:stretch>
            <a:fillRect/>
          </a:stretch>
        </p:blipFill>
        <p:spPr bwMode="auto">
          <a:xfrm>
            <a:off x="428625" y="1285875"/>
            <a:ext cx="1831975" cy="1928813"/>
          </a:xfrm>
          <a:prstGeom prst="rect">
            <a:avLst/>
          </a:prstGeom>
          <a:noFill/>
          <a:ln w="9525">
            <a:noFill/>
            <a:miter lim="800000"/>
            <a:headEnd/>
            <a:tailEnd/>
          </a:ln>
        </p:spPr>
      </p:pic>
      <p:pic>
        <p:nvPicPr>
          <p:cNvPr id="25604" name="Picture 4" descr="http://img.directoalpaladar.com/2009/01/escalopes.JPG"/>
          <p:cNvPicPr>
            <a:picLocks noChangeAspect="1" noChangeArrowheads="1"/>
          </p:cNvPicPr>
          <p:nvPr/>
        </p:nvPicPr>
        <p:blipFill>
          <a:blip r:embed="rId3"/>
          <a:srcRect/>
          <a:stretch>
            <a:fillRect/>
          </a:stretch>
        </p:blipFill>
        <p:spPr bwMode="auto">
          <a:xfrm>
            <a:off x="2428875" y="2500313"/>
            <a:ext cx="1905000" cy="1428750"/>
          </a:xfrm>
          <a:prstGeom prst="rect">
            <a:avLst/>
          </a:prstGeom>
          <a:noFill/>
          <a:ln w="9525">
            <a:noFill/>
            <a:miter lim="800000"/>
            <a:headEnd/>
            <a:tailEnd/>
          </a:ln>
        </p:spPr>
      </p:pic>
      <p:pic>
        <p:nvPicPr>
          <p:cNvPr id="25606" name="Picture 6" descr="http://imagenes.acambiode.com/img-bbdd/IMG_0775.JPG"/>
          <p:cNvPicPr>
            <a:picLocks noChangeAspect="1" noChangeArrowheads="1"/>
          </p:cNvPicPr>
          <p:nvPr/>
        </p:nvPicPr>
        <p:blipFill>
          <a:blip r:embed="rId4"/>
          <a:srcRect/>
          <a:stretch>
            <a:fillRect/>
          </a:stretch>
        </p:blipFill>
        <p:spPr bwMode="auto">
          <a:xfrm>
            <a:off x="4500563" y="1214438"/>
            <a:ext cx="2000250" cy="1500187"/>
          </a:xfrm>
          <a:prstGeom prst="rect">
            <a:avLst/>
          </a:prstGeom>
          <a:noFill/>
          <a:ln w="9525">
            <a:noFill/>
            <a:miter lim="800000"/>
            <a:headEnd/>
            <a:tailEnd/>
          </a:ln>
        </p:spPr>
      </p:pic>
      <p:pic>
        <p:nvPicPr>
          <p:cNvPr id="25608" name="Picture 8" descr="http://contenido.sugerimos.com/contenido/uploads/tn0_270344die.JPG"/>
          <p:cNvPicPr>
            <a:picLocks noChangeAspect="1" noChangeArrowheads="1"/>
          </p:cNvPicPr>
          <p:nvPr/>
        </p:nvPicPr>
        <p:blipFill>
          <a:blip r:embed="rId5"/>
          <a:srcRect/>
          <a:stretch>
            <a:fillRect/>
          </a:stretch>
        </p:blipFill>
        <p:spPr bwMode="auto">
          <a:xfrm>
            <a:off x="6643688" y="1643063"/>
            <a:ext cx="1725612" cy="2286000"/>
          </a:xfrm>
          <a:prstGeom prst="rect">
            <a:avLst/>
          </a:prstGeom>
          <a:noFill/>
          <a:ln w="9525">
            <a:noFill/>
            <a:miter lim="800000"/>
            <a:headEnd/>
            <a:tailEnd/>
          </a:ln>
        </p:spPr>
      </p:pic>
      <p:pic>
        <p:nvPicPr>
          <p:cNvPr id="25610" name="Picture 10" descr="http://foros.emagister.com/imagenes_foros/1/3/1/4/9/195523huevo.jpg"/>
          <p:cNvPicPr>
            <a:picLocks noChangeAspect="1" noChangeArrowheads="1"/>
          </p:cNvPicPr>
          <p:nvPr/>
        </p:nvPicPr>
        <p:blipFill>
          <a:blip r:embed="rId6"/>
          <a:srcRect/>
          <a:stretch>
            <a:fillRect/>
          </a:stretch>
        </p:blipFill>
        <p:spPr bwMode="auto">
          <a:xfrm>
            <a:off x="642938" y="4500563"/>
            <a:ext cx="2411412" cy="1928812"/>
          </a:xfrm>
          <a:prstGeom prst="rect">
            <a:avLst/>
          </a:prstGeom>
          <a:noFill/>
          <a:ln w="9525">
            <a:noFill/>
            <a:miter lim="800000"/>
            <a:headEnd/>
            <a:tailEnd/>
          </a:ln>
        </p:spPr>
      </p:pic>
      <p:pic>
        <p:nvPicPr>
          <p:cNvPr id="25612" name="Picture 12" descr="http://www.conevyt.org.mx/recursos_multimedia/miniquest/alimentacion/images/leguminosas.jpg"/>
          <p:cNvPicPr>
            <a:picLocks noChangeAspect="1" noChangeArrowheads="1"/>
          </p:cNvPicPr>
          <p:nvPr/>
        </p:nvPicPr>
        <p:blipFill>
          <a:blip r:embed="rId7"/>
          <a:srcRect/>
          <a:stretch>
            <a:fillRect/>
          </a:stretch>
        </p:blipFill>
        <p:spPr bwMode="auto">
          <a:xfrm>
            <a:off x="3857625" y="4286250"/>
            <a:ext cx="2714625" cy="23891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to="" calcmode="lin" valueType="num">
                                      <p:cBhvr>
                                        <p:cTn id="7" dur="1" fill="hold"/>
                                        <p:tgtEl>
                                          <p:spTgt spid="2">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5602"/>
                                        </p:tgtEl>
                                        <p:attrNameLst>
                                          <p:attrName>style.visibility</p:attrName>
                                        </p:attrNameLst>
                                      </p:cBhvr>
                                      <p:to>
                                        <p:strVal val="visible"/>
                                      </p:to>
                                    </p:set>
                                    <p:anim to="" calcmode="lin" valueType="num">
                                      <p:cBhvr>
                                        <p:cTn id="12" dur="1" fill="hold"/>
                                        <p:tgtEl>
                                          <p:spTgt spid="2560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5604"/>
                                        </p:tgtEl>
                                        <p:attrNameLst>
                                          <p:attrName>style.visibility</p:attrName>
                                        </p:attrNameLst>
                                      </p:cBhvr>
                                      <p:to>
                                        <p:strVal val="visible"/>
                                      </p:to>
                                    </p:set>
                                    <p:anim to="" calcmode="lin" valueType="num">
                                      <p:cBhvr>
                                        <p:cTn id="17" dur="1" fill="hold"/>
                                        <p:tgtEl>
                                          <p:spTgt spid="2560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5606"/>
                                        </p:tgtEl>
                                        <p:attrNameLst>
                                          <p:attrName>style.visibility</p:attrName>
                                        </p:attrNameLst>
                                      </p:cBhvr>
                                      <p:to>
                                        <p:strVal val="visible"/>
                                      </p:to>
                                    </p:set>
                                    <p:anim to="" calcmode="lin" valueType="num">
                                      <p:cBhvr>
                                        <p:cTn id="22" dur="1" fill="hold"/>
                                        <p:tgtEl>
                                          <p:spTgt spid="2560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5608"/>
                                        </p:tgtEl>
                                        <p:attrNameLst>
                                          <p:attrName>style.visibility</p:attrName>
                                        </p:attrNameLst>
                                      </p:cBhvr>
                                      <p:to>
                                        <p:strVal val="visible"/>
                                      </p:to>
                                    </p:set>
                                    <p:anim calcmode="lin" valueType="num">
                                      <p:cBhvr additive="base">
                                        <p:cTn id="27" dur="500" fill="hold"/>
                                        <p:tgtEl>
                                          <p:spTgt spid="25608"/>
                                        </p:tgtEl>
                                        <p:attrNameLst>
                                          <p:attrName>ppt_x</p:attrName>
                                        </p:attrNameLst>
                                      </p:cBhvr>
                                      <p:tavLst>
                                        <p:tav tm="0">
                                          <p:val>
                                            <p:strVal val="#ppt_x"/>
                                          </p:val>
                                        </p:tav>
                                        <p:tav tm="100000">
                                          <p:val>
                                            <p:strVal val="#ppt_x"/>
                                          </p:val>
                                        </p:tav>
                                      </p:tavLst>
                                    </p:anim>
                                    <p:anim calcmode="lin" valueType="num">
                                      <p:cBhvr additive="base">
                                        <p:cTn id="28" dur="500" fill="hold"/>
                                        <p:tgtEl>
                                          <p:spTgt spid="2560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25610"/>
                                        </p:tgtEl>
                                        <p:attrNameLst>
                                          <p:attrName>style.visibility</p:attrName>
                                        </p:attrNameLst>
                                      </p:cBhvr>
                                      <p:to>
                                        <p:strVal val="visible"/>
                                      </p:to>
                                    </p:set>
                                    <p:animEffect transition="in" filter="blinds(horizontal)">
                                      <p:cBhvr>
                                        <p:cTn id="33" dur="500"/>
                                        <p:tgtEl>
                                          <p:spTgt spid="25610"/>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25612"/>
                                        </p:tgtEl>
                                        <p:attrNameLst>
                                          <p:attrName>style.visibility</p:attrName>
                                        </p:attrNameLst>
                                      </p:cBhvr>
                                      <p:to>
                                        <p:strVal val="visible"/>
                                      </p:to>
                                    </p:set>
                                    <p:animEffect transition="in" filter="blinds(horizontal)">
                                      <p:cBhvr>
                                        <p:cTn id="38" dur="500"/>
                                        <p:tgtEl>
                                          <p:spTgt spid="256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a:spLocks noChangeArrowheads="1"/>
          </p:cNvSpPr>
          <p:nvPr/>
        </p:nvSpPr>
        <p:spPr bwMode="auto">
          <a:xfrm>
            <a:off x="500063" y="1000125"/>
            <a:ext cx="7929562" cy="4662488"/>
          </a:xfrm>
          <a:prstGeom prst="rect">
            <a:avLst/>
          </a:prstGeom>
          <a:noFill/>
          <a:ln w="9525">
            <a:noFill/>
            <a:miter lim="800000"/>
            <a:headEnd/>
            <a:tailEnd/>
          </a:ln>
        </p:spPr>
        <p:txBody>
          <a:bodyPr>
            <a:spAutoFit/>
          </a:bodyPr>
          <a:lstStyle/>
          <a:p>
            <a:pPr algn="just">
              <a:lnSpc>
                <a:spcPct val="90000"/>
              </a:lnSpc>
            </a:pPr>
            <a:r>
              <a:rPr lang="es-ES">
                <a:latin typeface="Tahoma" pitchFamily="34" charset="0"/>
                <a:cs typeface="Tahoma" pitchFamily="34" charset="0"/>
              </a:rPr>
              <a:t>“TODO AQUELLO A BASE DE LO CUAL EL HOMBRE PUDIERA SUBSISTIR HABÍA SIDO DESTRUIDO, Y POR LO TANTO EL SEÑOR, A CAUSA DE LA NECESIDAD HUMANA, DIO A NOÉ PERMISO PARA COMER DE LOS ANIMALES LIMPIOS QUE HABÍA LLEVADO CONSIGO EN EL ARCA”</a:t>
            </a:r>
          </a:p>
          <a:p>
            <a:pPr algn="just">
              <a:lnSpc>
                <a:spcPct val="90000"/>
              </a:lnSpc>
            </a:pPr>
            <a:r>
              <a:rPr lang="es-ES" sz="1200" i="1">
                <a:latin typeface="Tahoma" pitchFamily="34" charset="0"/>
                <a:cs typeface="Tahoma" pitchFamily="34" charset="0"/>
              </a:rPr>
              <a:t>CRA pág. 445</a:t>
            </a:r>
          </a:p>
          <a:p>
            <a:pPr algn="just">
              <a:lnSpc>
                <a:spcPct val="90000"/>
              </a:lnSpc>
            </a:pPr>
            <a:endParaRPr lang="es-ES">
              <a:latin typeface="Tahoma" pitchFamily="34" charset="0"/>
              <a:cs typeface="Tahoma" pitchFamily="34" charset="0"/>
            </a:endParaRPr>
          </a:p>
          <a:p>
            <a:pPr algn="just">
              <a:lnSpc>
                <a:spcPct val="90000"/>
              </a:lnSpc>
            </a:pPr>
            <a:r>
              <a:rPr lang="es-ES">
                <a:latin typeface="Tahoma" pitchFamily="34" charset="0"/>
                <a:cs typeface="Tahoma" pitchFamily="34" charset="0"/>
              </a:rPr>
              <a:t>“ DIOS VIO QUE LAS COSTUMBRES DEL HOMBRE SE HABÍAN CORROMPIDO, Y QUE ÉL ESTABA DISPUESTO A EXALTARSE A SÍ MISMO EN FORMA ORGULLOSA CONTRA SU CREADOR Y A SEGUIR DICTÁMENES DE SU PROPIO CORAZÓN. Y PERMITIO QUE LA RAZA LONGEVA COMIERA ALIMENTOS DE ORIGEN ANIMAL PARA ABREVIAR SU EXISTENCIA PECAMINOSA. PRONTO DESPUES DEL DILUVIO LA RAZA HUMANA COMENZO A DECRECER EN TAMAÑO Y EN LONGEVIDAD”</a:t>
            </a:r>
          </a:p>
          <a:p>
            <a:pPr algn="just">
              <a:lnSpc>
                <a:spcPct val="90000"/>
              </a:lnSpc>
            </a:pPr>
            <a:r>
              <a:rPr lang="es-ES" sz="1200" i="1">
                <a:latin typeface="Tahoma" pitchFamily="34" charset="0"/>
                <a:cs typeface="Tahoma" pitchFamily="34" charset="0"/>
              </a:rPr>
              <a:t>CRA pág. 446</a:t>
            </a:r>
          </a:p>
          <a:p>
            <a:pPr algn="just">
              <a:lnSpc>
                <a:spcPct val="90000"/>
              </a:lnSpc>
            </a:pPr>
            <a:endParaRPr lang="es-ES">
              <a:solidFill>
                <a:srgbClr val="000000"/>
              </a:solidFill>
              <a:latin typeface="Tahoma" pitchFamily="34" charset="0"/>
              <a:cs typeface="Tahoma" pitchFamily="34" charset="0"/>
            </a:endParaRPr>
          </a:p>
          <a:p>
            <a:pPr algn="just">
              <a:lnSpc>
                <a:spcPct val="90000"/>
              </a:lnSpc>
            </a:pPr>
            <a:r>
              <a:rPr lang="es-ES">
                <a:solidFill>
                  <a:srgbClr val="000000"/>
                </a:solidFill>
                <a:latin typeface="Tahoma" pitchFamily="34" charset="0"/>
                <a:cs typeface="Tahoma" pitchFamily="34" charset="0"/>
              </a:rPr>
              <a:t>Contenido de hierro (Hemínico – No hemínico), prt de </a:t>
            </a:r>
            <a:r>
              <a:rPr lang="es-ES" i="1" u="sng">
                <a:solidFill>
                  <a:srgbClr val="000000"/>
                </a:solidFill>
                <a:latin typeface="Tahoma" pitchFamily="34" charset="0"/>
                <a:cs typeface="Tahoma" pitchFamily="34" charset="0"/>
              </a:rPr>
              <a:t>alto valor biológico</a:t>
            </a:r>
          </a:p>
          <a:p>
            <a:pPr algn="just">
              <a:lnSpc>
                <a:spcPct val="90000"/>
              </a:lnSpc>
              <a:buFont typeface="Wingdings" pitchFamily="2" charset="2"/>
              <a:buChar char="q"/>
            </a:pPr>
            <a:r>
              <a:rPr lang="es-ES">
                <a:solidFill>
                  <a:srgbClr val="000000"/>
                </a:solidFill>
                <a:latin typeface="Tahoma" pitchFamily="34" charset="0"/>
                <a:cs typeface="Tahoma" pitchFamily="34" charset="0"/>
              </a:rPr>
              <a:t> Origen animal: carne, pollo, pescado vísceras y huevos.</a:t>
            </a:r>
          </a:p>
          <a:p>
            <a:pPr algn="just">
              <a:lnSpc>
                <a:spcPct val="90000"/>
              </a:lnSpc>
              <a:buFont typeface="Wingdings" pitchFamily="2" charset="2"/>
              <a:buChar char="q"/>
            </a:pPr>
            <a:r>
              <a:rPr lang="es-ES">
                <a:solidFill>
                  <a:srgbClr val="000000"/>
                </a:solidFill>
                <a:latin typeface="Tahoma" pitchFamily="34" charset="0"/>
                <a:cs typeface="Tahoma" pitchFamily="34" charset="0"/>
              </a:rPr>
              <a:t> Origen vegetal: leguminosas secas (fríjol, lenteja, garbanzo, haba, arveja), mezclas vegetales (bienestarina, carve); Soja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1 Rectángulo"/>
          <p:cNvSpPr>
            <a:spLocks noChangeArrowheads="1"/>
          </p:cNvSpPr>
          <p:nvPr/>
        </p:nvSpPr>
        <p:spPr bwMode="auto">
          <a:xfrm>
            <a:off x="500063" y="571500"/>
            <a:ext cx="7929562" cy="4773613"/>
          </a:xfrm>
          <a:prstGeom prst="rect">
            <a:avLst/>
          </a:prstGeom>
          <a:noFill/>
          <a:ln w="9525">
            <a:noFill/>
            <a:miter lim="800000"/>
            <a:headEnd/>
            <a:tailEnd/>
          </a:ln>
        </p:spPr>
        <p:txBody>
          <a:bodyPr>
            <a:spAutoFit/>
          </a:bodyPr>
          <a:lstStyle/>
          <a:p>
            <a:pPr algn="just">
              <a:lnSpc>
                <a:spcPct val="90000"/>
              </a:lnSpc>
              <a:buFont typeface="Wingdings" pitchFamily="2" charset="2"/>
              <a:buChar char="q"/>
            </a:pPr>
            <a:endParaRPr lang="es-ES">
              <a:latin typeface="Tahoma" pitchFamily="34" charset="0"/>
              <a:cs typeface="Tahoma" pitchFamily="34" charset="0"/>
            </a:endParaRPr>
          </a:p>
          <a:p>
            <a:pPr algn="just">
              <a:lnSpc>
                <a:spcPct val="90000"/>
              </a:lnSpc>
            </a:pPr>
            <a:r>
              <a:rPr lang="es-ES">
                <a:latin typeface="Tahoma" pitchFamily="34" charset="0"/>
                <a:cs typeface="Tahoma" pitchFamily="34" charset="0"/>
              </a:rPr>
              <a:t>LOS QUE ESPERAN LA VENIDA DEL SEÑOR, CON EL TIEMPO ELIMINARÁN EL CONSUMO DE CARNE; LA CARNE DEJARÁ DE FORMAR PARTE DE SU RÉGIMEN. SIEMPRE DEBIÉRAMOS TENER ESTE FIN EN CUENTA, Y ESFORZARNOS PARA AVANZAR FIRMEMENTE HACIA ÉL. NO PUEDO PENSAR QUE EN LA PRÁCTICA DEL CONSUMO DE CARNE NOS HALLEMOS EN ARMONIA CON LA LUZ QUE A DIOS LE HA GUARDADO DARNOS.</a:t>
            </a:r>
          </a:p>
          <a:p>
            <a:pPr algn="just">
              <a:lnSpc>
                <a:spcPct val="90000"/>
              </a:lnSpc>
            </a:pPr>
            <a:r>
              <a:rPr lang="es-ES" sz="1200" i="1">
                <a:latin typeface="Tahoma" pitchFamily="34" charset="0"/>
                <a:cs typeface="Tahoma" pitchFamily="34" charset="0"/>
              </a:rPr>
              <a:t>CRA pág 454</a:t>
            </a:r>
          </a:p>
          <a:p>
            <a:pPr algn="just">
              <a:lnSpc>
                <a:spcPct val="90000"/>
              </a:lnSpc>
            </a:pPr>
            <a:endParaRPr lang="es-ES">
              <a:latin typeface="Tahoma" pitchFamily="34" charset="0"/>
              <a:cs typeface="Tahoma" pitchFamily="34" charset="0"/>
            </a:endParaRPr>
          </a:p>
          <a:p>
            <a:pPr algn="just">
              <a:lnSpc>
                <a:spcPct val="90000"/>
              </a:lnSpc>
            </a:pPr>
            <a:endParaRPr lang="es-ES">
              <a:latin typeface="Tahoma" pitchFamily="34" charset="0"/>
              <a:cs typeface="Tahoma" pitchFamily="34" charset="0"/>
            </a:endParaRPr>
          </a:p>
          <a:p>
            <a:pPr algn="just">
              <a:lnSpc>
                <a:spcPct val="90000"/>
              </a:lnSpc>
            </a:pPr>
            <a:r>
              <a:rPr lang="es-ES">
                <a:latin typeface="Tahoma" pitchFamily="34" charset="0"/>
                <a:cs typeface="Tahoma" pitchFamily="34" charset="0"/>
              </a:rPr>
              <a:t>“ LA CARNE NO ES ESENCIAL PAR LA SALUD O LA FUERZA; Y SI ESTO NO FUERA ASÍ, EL SEÑOR HABRÍA COMETIDO UN ERROR CUANDO PROVEYÓ ALIMENTO PARA ADÁN Y EVA ANTES DE SU CAÍDA. TODOS LOS ELEMENTOS NUTRITIVOS ESTÁN CONTENIDOS EN LAS FRUTAS, LAS HORTALIZAS, LAS LEGUMINOSAS Y LOS CERALES.”</a:t>
            </a:r>
          </a:p>
          <a:p>
            <a:pPr algn="just">
              <a:lnSpc>
                <a:spcPct val="90000"/>
              </a:lnSpc>
            </a:pPr>
            <a:r>
              <a:rPr lang="es-ES" sz="1200" i="1">
                <a:latin typeface="Tahoma" pitchFamily="34" charset="0"/>
                <a:cs typeface="Tahoma" pitchFamily="34" charset="0"/>
              </a:rPr>
              <a:t>CRA pág 473</a:t>
            </a:r>
          </a:p>
          <a:p>
            <a:pPr algn="just">
              <a:lnSpc>
                <a:spcPct val="90000"/>
              </a:lnSpc>
            </a:pPr>
            <a:endParaRPr lang="es-ES">
              <a:latin typeface="Tahoma" pitchFamily="34" charset="0"/>
              <a:cs typeface="Tahoma" pitchFamily="34" charset="0"/>
            </a:endParaRPr>
          </a:p>
          <a:p>
            <a:pPr algn="just">
              <a:lnSpc>
                <a:spcPct val="90000"/>
              </a:lnSpc>
            </a:pPr>
            <a:r>
              <a:rPr lang="es-ES" sz="1600">
                <a:latin typeface="Tahoma" pitchFamily="34" charset="0"/>
                <a:cs typeface="Tahoma" pitchFamily="34" charset="0"/>
              </a:rPr>
              <a:t>**Tratados con ternura/condición de admisión</a:t>
            </a:r>
          </a:p>
          <a:p>
            <a:pPr algn="just">
              <a:lnSpc>
                <a:spcPct val="90000"/>
              </a:lnSpc>
            </a:pPr>
            <a:r>
              <a:rPr lang="es-ES" sz="1600">
                <a:latin typeface="Tahoma" pitchFamily="34" charset="0"/>
                <a:cs typeface="Tahoma" pitchFamily="34" charset="0"/>
              </a:rPr>
              <a:t>** REEMPLAZO</a:t>
            </a:r>
            <a:endParaRPr lang="es-ES">
              <a:latin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28625" y="785813"/>
            <a:ext cx="7858125" cy="5262562"/>
          </a:xfrm>
          <a:prstGeom prst="rect">
            <a:avLst/>
          </a:prstGeom>
        </p:spPr>
        <p:txBody>
          <a:bodyPr>
            <a:spAutoFit/>
          </a:bodyPr>
          <a:lstStyle/>
          <a:p>
            <a:pPr algn="just" fontAlgn="auto">
              <a:lnSpc>
                <a:spcPct val="80000"/>
              </a:lnSpc>
              <a:spcBef>
                <a:spcPts val="0"/>
              </a:spcBef>
              <a:spcAft>
                <a:spcPts val="0"/>
              </a:spcAft>
              <a:defRPr/>
            </a:pPr>
            <a:r>
              <a:rPr lang="es-ES" sz="2400" b="1" i="1" u="sng" dirty="0">
                <a:solidFill>
                  <a:schemeClr val="accent4">
                    <a:lumMod val="75000"/>
                  </a:schemeClr>
                </a:solidFill>
                <a:latin typeface="Tahoma" pitchFamily="34" charset="0"/>
                <a:cs typeface="Tahoma" pitchFamily="34" charset="0"/>
              </a:rPr>
              <a:t>LÁCTEOS</a:t>
            </a:r>
            <a:endParaRPr lang="es-ES" sz="2400" i="1" u="sng" dirty="0">
              <a:solidFill>
                <a:schemeClr val="accent4">
                  <a:lumMod val="75000"/>
                </a:schemeClr>
              </a:solidFill>
              <a:latin typeface="Tahoma" pitchFamily="34" charset="0"/>
              <a:cs typeface="Tahoma" pitchFamily="34" charset="0"/>
            </a:endParaRPr>
          </a:p>
          <a:p>
            <a:pPr algn="just" fontAlgn="auto">
              <a:lnSpc>
                <a:spcPct val="80000"/>
              </a:lnSpc>
              <a:spcBef>
                <a:spcPts val="0"/>
              </a:spcBef>
              <a:spcAft>
                <a:spcPts val="0"/>
              </a:spcAft>
              <a:defRPr/>
            </a:pPr>
            <a:endParaRPr lang="es-ES" dirty="0">
              <a:latin typeface="Tahoma" pitchFamily="34" charset="0"/>
              <a:cs typeface="Tahoma" pitchFamily="34" charset="0"/>
            </a:endParaRPr>
          </a:p>
          <a:p>
            <a:pPr algn="just" fontAlgn="auto">
              <a:lnSpc>
                <a:spcPct val="80000"/>
              </a:lnSpc>
              <a:spcBef>
                <a:spcPts val="0"/>
              </a:spcBef>
              <a:spcAft>
                <a:spcPts val="0"/>
              </a:spcAft>
              <a:defRPr/>
            </a:pPr>
            <a:r>
              <a:rPr lang="es-ES" dirty="0">
                <a:latin typeface="Tahoma" pitchFamily="34" charset="0"/>
                <a:cs typeface="Tahoma" pitchFamily="34" charset="0"/>
              </a:rPr>
              <a:t>Calcio: Incrementar el consumo: crecimiento y </a:t>
            </a:r>
          </a:p>
          <a:p>
            <a:pPr algn="just" fontAlgn="auto">
              <a:lnSpc>
                <a:spcPct val="80000"/>
              </a:lnSpc>
              <a:spcBef>
                <a:spcPts val="0"/>
              </a:spcBef>
              <a:spcAft>
                <a:spcPts val="0"/>
              </a:spcAft>
              <a:defRPr/>
            </a:pPr>
            <a:r>
              <a:rPr lang="es-ES" dirty="0">
                <a:latin typeface="Tahoma" pitchFamily="34" charset="0"/>
                <a:cs typeface="Tahoma" pitchFamily="34" charset="0"/>
              </a:rPr>
              <a:t>desarrollo de los niños y para prevenir la osteoporosis. </a:t>
            </a:r>
          </a:p>
          <a:p>
            <a:pPr algn="just" fontAlgn="auto">
              <a:lnSpc>
                <a:spcPct val="80000"/>
              </a:lnSpc>
              <a:spcBef>
                <a:spcPts val="0"/>
              </a:spcBef>
              <a:spcAft>
                <a:spcPts val="0"/>
              </a:spcAft>
              <a:defRPr/>
            </a:pPr>
            <a:endParaRPr lang="es-ES" dirty="0">
              <a:latin typeface="Tahoma" pitchFamily="34" charset="0"/>
              <a:cs typeface="Tahoma" pitchFamily="34" charset="0"/>
            </a:endParaRPr>
          </a:p>
          <a:p>
            <a:pPr algn="just" fontAlgn="auto">
              <a:lnSpc>
                <a:spcPct val="90000"/>
              </a:lnSpc>
              <a:spcBef>
                <a:spcPts val="0"/>
              </a:spcBef>
              <a:spcAft>
                <a:spcPts val="0"/>
              </a:spcAft>
              <a:defRPr/>
            </a:pPr>
            <a:r>
              <a:rPr lang="es-ES" sz="2400" b="1" u="sng" dirty="0">
                <a:latin typeface="Tahoma" pitchFamily="34" charset="0"/>
                <a:cs typeface="Tahoma" pitchFamily="34" charset="0"/>
              </a:rPr>
              <a:t>GRASAS</a:t>
            </a:r>
          </a:p>
          <a:p>
            <a:pPr algn="just" fontAlgn="auto">
              <a:lnSpc>
                <a:spcPct val="90000"/>
              </a:lnSpc>
              <a:spcBef>
                <a:spcPts val="0"/>
              </a:spcBef>
              <a:spcAft>
                <a:spcPts val="0"/>
              </a:spcAft>
              <a:defRPr/>
            </a:pPr>
            <a:endParaRPr lang="es-ES" dirty="0">
              <a:latin typeface="Tahoma" pitchFamily="34" charset="0"/>
              <a:cs typeface="Tahoma" pitchFamily="34" charset="0"/>
            </a:endParaRPr>
          </a:p>
          <a:p>
            <a:pPr algn="just" fontAlgn="auto">
              <a:lnSpc>
                <a:spcPct val="90000"/>
              </a:lnSpc>
              <a:spcBef>
                <a:spcPts val="0"/>
              </a:spcBef>
              <a:spcAft>
                <a:spcPts val="0"/>
              </a:spcAft>
              <a:defRPr/>
            </a:pPr>
            <a:r>
              <a:rPr lang="es-ES" dirty="0">
                <a:latin typeface="Tahoma" pitchFamily="34" charset="0"/>
                <a:cs typeface="Tahoma" pitchFamily="34" charset="0"/>
              </a:rPr>
              <a:t>Desestimular el consumo de grasas de origen animal (excepto pescado*), así como la manteca y margarina. Consumo se asocia a enfermedades </a:t>
            </a:r>
            <a:r>
              <a:rPr lang="es-ES" dirty="0" err="1">
                <a:latin typeface="Tahoma" pitchFamily="34" charset="0"/>
                <a:cs typeface="Tahoma" pitchFamily="34" charset="0"/>
              </a:rPr>
              <a:t>cardio</a:t>
            </a:r>
            <a:r>
              <a:rPr lang="es-ES" dirty="0">
                <a:latin typeface="Tahoma" pitchFamily="34" charset="0"/>
                <a:cs typeface="Tahoma" pitchFamily="34" charset="0"/>
              </a:rPr>
              <a:t>-cerebro-vasculares, </a:t>
            </a:r>
            <a:r>
              <a:rPr lang="es-ES" dirty="0" err="1">
                <a:latin typeface="Tahoma" pitchFamily="34" charset="0"/>
                <a:cs typeface="Tahoma" pitchFamily="34" charset="0"/>
              </a:rPr>
              <a:t>dislipidemias</a:t>
            </a:r>
            <a:r>
              <a:rPr lang="es-ES" dirty="0">
                <a:latin typeface="Tahoma" pitchFamily="34" charset="0"/>
                <a:cs typeface="Tahoma" pitchFamily="34" charset="0"/>
              </a:rPr>
              <a:t> y cáncer de colon, seno, estómago y próstata entre otros.</a:t>
            </a:r>
          </a:p>
          <a:p>
            <a:pPr algn="just" fontAlgn="auto">
              <a:lnSpc>
                <a:spcPct val="90000"/>
              </a:lnSpc>
              <a:spcBef>
                <a:spcPts val="0"/>
              </a:spcBef>
              <a:spcAft>
                <a:spcPts val="0"/>
              </a:spcAft>
              <a:defRPr/>
            </a:pPr>
            <a:endParaRPr lang="es-ES" dirty="0">
              <a:latin typeface="Tahoma" pitchFamily="34" charset="0"/>
              <a:cs typeface="Tahoma" pitchFamily="34" charset="0"/>
            </a:endParaRPr>
          </a:p>
          <a:p>
            <a:pPr algn="just" fontAlgn="auto">
              <a:lnSpc>
                <a:spcPct val="90000"/>
              </a:lnSpc>
              <a:spcBef>
                <a:spcPts val="0"/>
              </a:spcBef>
              <a:spcAft>
                <a:spcPts val="0"/>
              </a:spcAft>
              <a:defRPr/>
            </a:pPr>
            <a:r>
              <a:rPr lang="es-ES" dirty="0">
                <a:latin typeface="Tahoma" pitchFamily="34" charset="0"/>
                <a:cs typeface="Tahoma" pitchFamily="34" charset="0"/>
              </a:rPr>
              <a:t>“ESTATUTO PERPETUO SERÁ POR VUESTRAS EDADES, DONDE QUIERA QUE HABITEÍS, QUE NINGUNA GROSURA NI NINGUNA SANGRE COMEREÍS” </a:t>
            </a:r>
            <a:r>
              <a:rPr lang="es-ES" i="1" dirty="0">
                <a:latin typeface="Tahoma" pitchFamily="34" charset="0"/>
                <a:cs typeface="Tahoma" pitchFamily="34" charset="0"/>
              </a:rPr>
              <a:t>Levíticos 3:17</a:t>
            </a:r>
          </a:p>
          <a:p>
            <a:pPr algn="just" fontAlgn="auto">
              <a:lnSpc>
                <a:spcPct val="90000"/>
              </a:lnSpc>
              <a:spcBef>
                <a:spcPts val="0"/>
              </a:spcBef>
              <a:spcAft>
                <a:spcPts val="0"/>
              </a:spcAft>
              <a:defRPr/>
            </a:pPr>
            <a:endParaRPr lang="es-ES" dirty="0">
              <a:latin typeface="Tahoma" pitchFamily="34" charset="0"/>
              <a:cs typeface="Tahoma" pitchFamily="34" charset="0"/>
            </a:endParaRPr>
          </a:p>
          <a:p>
            <a:pPr algn="just" fontAlgn="auto">
              <a:lnSpc>
                <a:spcPct val="90000"/>
              </a:lnSpc>
              <a:spcBef>
                <a:spcPts val="0"/>
              </a:spcBef>
              <a:spcAft>
                <a:spcPts val="0"/>
              </a:spcAft>
              <a:defRPr/>
            </a:pPr>
            <a:r>
              <a:rPr lang="es-ES" i="1" dirty="0">
                <a:latin typeface="Tahoma" pitchFamily="34" charset="0"/>
                <a:cs typeface="Tahoma" pitchFamily="34" charset="0"/>
              </a:rPr>
              <a:t>ACEITUNAS – ACEITE DE OLIVA (laxante)</a:t>
            </a:r>
          </a:p>
          <a:p>
            <a:pPr algn="just" fontAlgn="auto">
              <a:lnSpc>
                <a:spcPct val="90000"/>
              </a:lnSpc>
              <a:spcBef>
                <a:spcPts val="0"/>
              </a:spcBef>
              <a:spcAft>
                <a:spcPts val="0"/>
              </a:spcAft>
              <a:defRPr/>
            </a:pPr>
            <a:r>
              <a:rPr lang="es-ES" sz="1200" i="1" dirty="0">
                <a:latin typeface="Tahoma" pitchFamily="34" charset="0"/>
                <a:cs typeface="Tahoma" pitchFamily="34" charset="0"/>
              </a:rPr>
              <a:t>CRA PÁG 429</a:t>
            </a:r>
          </a:p>
          <a:p>
            <a:pPr algn="just" fontAlgn="auto">
              <a:lnSpc>
                <a:spcPct val="90000"/>
              </a:lnSpc>
              <a:spcBef>
                <a:spcPts val="0"/>
              </a:spcBef>
              <a:spcAft>
                <a:spcPts val="0"/>
              </a:spcAft>
              <a:defRPr/>
            </a:pPr>
            <a:endParaRPr lang="es-ES" dirty="0">
              <a:latin typeface="Tahoma" pitchFamily="34" charset="0"/>
              <a:cs typeface="Tahoma" pitchFamily="34" charset="0"/>
            </a:endParaRPr>
          </a:p>
          <a:p>
            <a:pPr algn="just" fontAlgn="auto">
              <a:lnSpc>
                <a:spcPct val="90000"/>
              </a:lnSpc>
              <a:spcBef>
                <a:spcPts val="0"/>
              </a:spcBef>
              <a:spcAft>
                <a:spcPts val="0"/>
              </a:spcAft>
              <a:defRPr/>
            </a:pPr>
            <a:endParaRPr lang="es-ES" dirty="0">
              <a:latin typeface="Tahoma" pitchFamily="34" charset="0"/>
              <a:cs typeface="Tahoma" pitchFamily="34" charset="0"/>
            </a:endParaRPr>
          </a:p>
          <a:p>
            <a:pPr algn="just" fontAlgn="auto">
              <a:lnSpc>
                <a:spcPct val="90000"/>
              </a:lnSpc>
              <a:spcBef>
                <a:spcPts val="0"/>
              </a:spcBef>
              <a:spcAft>
                <a:spcPts val="0"/>
              </a:spcAft>
              <a:defRPr/>
            </a:pPr>
            <a:r>
              <a:rPr lang="es-ES" i="1" dirty="0">
                <a:solidFill>
                  <a:schemeClr val="accent4">
                    <a:lumMod val="75000"/>
                  </a:schemeClr>
                </a:solidFill>
                <a:latin typeface="Tahoma" pitchFamily="34" charset="0"/>
                <a:cs typeface="Tahoma" pitchFamily="34" charset="0"/>
              </a:rPr>
              <a:t>MANTEQUILLA**</a:t>
            </a:r>
            <a:endParaRPr lang="es-ES" dirty="0">
              <a:latin typeface="Tahoma" pitchFamily="34" charset="0"/>
              <a:cs typeface="Tahoma" pitchFamily="34" charset="0"/>
            </a:endParaRPr>
          </a:p>
        </p:txBody>
      </p:sp>
      <p:pic>
        <p:nvPicPr>
          <p:cNvPr id="23554" name="Picture 2" descr="http://www.portalechero.com/IMAGES/lacteos7.jpg"/>
          <p:cNvPicPr>
            <a:picLocks noChangeAspect="1" noChangeArrowheads="1"/>
          </p:cNvPicPr>
          <p:nvPr/>
        </p:nvPicPr>
        <p:blipFill>
          <a:blip r:embed="rId2"/>
          <a:srcRect/>
          <a:stretch>
            <a:fillRect/>
          </a:stretch>
        </p:blipFill>
        <p:spPr bwMode="auto">
          <a:xfrm>
            <a:off x="6429375" y="285750"/>
            <a:ext cx="1905000" cy="20002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23554"/>
                                        </p:tgtEl>
                                        <p:attrNameLst>
                                          <p:attrName>style.visibility</p:attrName>
                                        </p:attrNameLst>
                                      </p:cBhvr>
                                      <p:to>
                                        <p:strVal val="visible"/>
                                      </p:to>
                                    </p:set>
                                    <p:animEffect transition="in" filter="checkerboard(across)">
                                      <p:cBhvr>
                                        <p:cTn id="13" dur="500"/>
                                        <p:tgtEl>
                                          <p:spTgt spid="23554"/>
                                        </p:tgtEl>
                                      </p:cBhvr>
                                    </p:animEffect>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nodeType="click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 to="" calcmode="lin" valueType="num">
                                      <p:cBhvr>
                                        <p:cTn id="18" dur="1" fill="hold"/>
                                        <p:tgtEl>
                                          <p:spTgt spid="2">
                                            <p:txEl>
                                              <p:pRg st="2" end="2"/>
                                            </p:txEl>
                                          </p:spTgt>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 to="" calcmode="lin" valueType="num">
                                      <p:cBhvr>
                                        <p:cTn id="23" dur="1" fill="hold"/>
                                        <p:tgtEl>
                                          <p:spTgt spid="2">
                                            <p:txEl>
                                              <p:pRg st="3" end="3"/>
                                            </p:txEl>
                                          </p:spTgt>
                                        </p:tgtEl>
                                        <p:attrNameLst>
                                          <p:attrName/>
                                        </p:attrNameLst>
                                      </p:cBhvr>
                                    </p:anim>
                                  </p:childTnLst>
                                </p:cTn>
                              </p:par>
                            </p:childTnLst>
                          </p:cTn>
                        </p:par>
                      </p:childTnLst>
                    </p:cTn>
                  </p:par>
                  <p:par>
                    <p:cTn id="24" fill="hold">
                      <p:stCondLst>
                        <p:cond delay="indefinite"/>
                      </p:stCondLst>
                      <p:childTnLst>
                        <p:par>
                          <p:cTn id="25" fill="hold">
                            <p:stCondLst>
                              <p:cond delay="0"/>
                            </p:stCondLst>
                            <p:childTnLst>
                              <p:par>
                                <p:cTn id="26" presetID="24" presetClass="entr" presetSubtype="0" fill="hold" nodeType="clickEffect">
                                  <p:stCondLst>
                                    <p:cond delay="0"/>
                                  </p:stCondLst>
                                  <p:childTnLst>
                                    <p:set>
                                      <p:cBhvr>
                                        <p:cTn id="27" dur="1" fill="hold">
                                          <p:stCondLst>
                                            <p:cond delay="0"/>
                                          </p:stCondLst>
                                        </p:cTn>
                                        <p:tgtEl>
                                          <p:spTgt spid="2">
                                            <p:txEl>
                                              <p:pRg st="5" end="5"/>
                                            </p:txEl>
                                          </p:spTgt>
                                        </p:tgtEl>
                                        <p:attrNameLst>
                                          <p:attrName>style.visibility</p:attrName>
                                        </p:attrNameLst>
                                      </p:cBhvr>
                                      <p:to>
                                        <p:strVal val="visible"/>
                                      </p:to>
                                    </p:set>
                                    <p:anim to="" calcmode="lin" valueType="num">
                                      <p:cBhvr>
                                        <p:cTn id="28" dur="1" fill="hold"/>
                                        <p:tgtEl>
                                          <p:spTgt spid="2">
                                            <p:txEl>
                                              <p:pRg st="5" end="5"/>
                                            </p:txEl>
                                          </p:spTgt>
                                        </p:tgtEl>
                                        <p:attrNameLst>
                                          <p:attrName/>
                                        </p:attrNameLst>
                                      </p:cBhvr>
                                    </p:anim>
                                  </p:childTnLst>
                                </p:cTn>
                              </p:par>
                            </p:childTnLst>
                          </p:cTn>
                        </p:par>
                      </p:childTnLst>
                    </p:cTn>
                  </p:par>
                  <p:par>
                    <p:cTn id="29" fill="hold">
                      <p:stCondLst>
                        <p:cond delay="indefinite"/>
                      </p:stCondLst>
                      <p:childTnLst>
                        <p:par>
                          <p:cTn id="30" fill="hold">
                            <p:stCondLst>
                              <p:cond delay="0"/>
                            </p:stCondLst>
                            <p:childTnLst>
                              <p:par>
                                <p:cTn id="31" presetID="24" presetClass="entr" presetSubtype="0" fill="hold" nodeType="click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anim to="" calcmode="lin" valueType="num">
                                      <p:cBhvr>
                                        <p:cTn id="33" dur="1" fill="hold"/>
                                        <p:tgtEl>
                                          <p:spTgt spid="2">
                                            <p:txEl>
                                              <p:pRg st="7" end="7"/>
                                            </p:txEl>
                                          </p:spTgt>
                                        </p:tgtEl>
                                        <p:attrNameLst>
                                          <p:attrName/>
                                        </p:attrNameLst>
                                      </p:cBhvr>
                                    </p:anim>
                                  </p:childTnLst>
                                </p:cTn>
                              </p:par>
                              <p:par>
                                <p:cTn id="34" presetID="24" presetClass="entr" presetSubtype="0" fill="hold" nodeType="withEffect">
                                  <p:stCondLst>
                                    <p:cond delay="0"/>
                                  </p:stCondLst>
                                  <p:childTnLst>
                                    <p:set>
                                      <p:cBhvr>
                                        <p:cTn id="35" dur="1" fill="hold">
                                          <p:stCondLst>
                                            <p:cond delay="0"/>
                                          </p:stCondLst>
                                        </p:cTn>
                                        <p:tgtEl>
                                          <p:spTgt spid="2">
                                            <p:txEl>
                                              <p:pRg st="9" end="9"/>
                                            </p:txEl>
                                          </p:spTgt>
                                        </p:tgtEl>
                                        <p:attrNameLst>
                                          <p:attrName>style.visibility</p:attrName>
                                        </p:attrNameLst>
                                      </p:cBhvr>
                                      <p:to>
                                        <p:strVal val="visible"/>
                                      </p:to>
                                    </p:set>
                                    <p:anim to="" calcmode="lin" valueType="num">
                                      <p:cBhvr>
                                        <p:cTn id="36" dur="1" fill="hold"/>
                                        <p:tgtEl>
                                          <p:spTgt spid="2">
                                            <p:txEl>
                                              <p:pRg st="9" end="9"/>
                                            </p:txEl>
                                          </p:spTgt>
                                        </p:tgtEl>
                                        <p:attrNameLst>
                                          <p:attrName/>
                                        </p:attrNameLst>
                                      </p:cBhvr>
                                    </p:anim>
                                  </p:childTnLst>
                                </p:cTn>
                              </p:par>
                              <p:par>
                                <p:cTn id="37" presetID="24" presetClass="entr" presetSubtype="0" fill="hold" nodeType="withEffect">
                                  <p:stCondLst>
                                    <p:cond delay="0"/>
                                  </p:stCondLst>
                                  <p:childTnLst>
                                    <p:set>
                                      <p:cBhvr>
                                        <p:cTn id="38" dur="1" fill="hold">
                                          <p:stCondLst>
                                            <p:cond delay="0"/>
                                          </p:stCondLst>
                                        </p:cTn>
                                        <p:tgtEl>
                                          <p:spTgt spid="2">
                                            <p:txEl>
                                              <p:pRg st="11" end="11"/>
                                            </p:txEl>
                                          </p:spTgt>
                                        </p:tgtEl>
                                        <p:attrNameLst>
                                          <p:attrName>style.visibility</p:attrName>
                                        </p:attrNameLst>
                                      </p:cBhvr>
                                      <p:to>
                                        <p:strVal val="visible"/>
                                      </p:to>
                                    </p:set>
                                    <p:anim to="" calcmode="lin" valueType="num">
                                      <p:cBhvr>
                                        <p:cTn id="39" dur="1" fill="hold"/>
                                        <p:tgtEl>
                                          <p:spTgt spid="2">
                                            <p:txEl>
                                              <p:pRg st="11" end="11"/>
                                            </p:txEl>
                                          </p:spTgt>
                                        </p:tgtEl>
                                        <p:attrNameLst>
                                          <p:attrName/>
                                        </p:attrNameLst>
                                      </p:cBhvr>
                                    </p:anim>
                                  </p:childTnLst>
                                </p:cTn>
                              </p:par>
                              <p:par>
                                <p:cTn id="40" presetID="24" presetClass="entr" presetSubtype="0" fill="hold" nodeType="withEffect">
                                  <p:stCondLst>
                                    <p:cond delay="0"/>
                                  </p:stCondLst>
                                  <p:childTnLst>
                                    <p:set>
                                      <p:cBhvr>
                                        <p:cTn id="41" dur="1" fill="hold">
                                          <p:stCondLst>
                                            <p:cond delay="0"/>
                                          </p:stCondLst>
                                        </p:cTn>
                                        <p:tgtEl>
                                          <p:spTgt spid="2">
                                            <p:txEl>
                                              <p:pRg st="12" end="12"/>
                                            </p:txEl>
                                          </p:spTgt>
                                        </p:tgtEl>
                                        <p:attrNameLst>
                                          <p:attrName>style.visibility</p:attrName>
                                        </p:attrNameLst>
                                      </p:cBhvr>
                                      <p:to>
                                        <p:strVal val="visible"/>
                                      </p:to>
                                    </p:set>
                                    <p:anim to="" calcmode="lin" valueType="num">
                                      <p:cBhvr>
                                        <p:cTn id="42" dur="1" fill="hold"/>
                                        <p:tgtEl>
                                          <p:spTgt spid="2">
                                            <p:txEl>
                                              <p:pRg st="12" end="12"/>
                                            </p:txEl>
                                          </p:spTgt>
                                        </p:tgtEl>
                                        <p:attrNameLst>
                                          <p:attrName/>
                                        </p:attrNameLst>
                                      </p:cBhvr>
                                    </p:anim>
                                  </p:childTnLst>
                                </p:cTn>
                              </p:par>
                              <p:par>
                                <p:cTn id="43" presetID="24" presetClass="entr" presetSubtype="0" fill="hold" nodeType="withEffect">
                                  <p:stCondLst>
                                    <p:cond delay="0"/>
                                  </p:stCondLst>
                                  <p:childTnLst>
                                    <p:set>
                                      <p:cBhvr>
                                        <p:cTn id="44" dur="1" fill="hold">
                                          <p:stCondLst>
                                            <p:cond delay="0"/>
                                          </p:stCondLst>
                                        </p:cTn>
                                        <p:tgtEl>
                                          <p:spTgt spid="2">
                                            <p:txEl>
                                              <p:pRg st="15" end="15"/>
                                            </p:txEl>
                                          </p:spTgt>
                                        </p:tgtEl>
                                        <p:attrNameLst>
                                          <p:attrName>style.visibility</p:attrName>
                                        </p:attrNameLst>
                                      </p:cBhvr>
                                      <p:to>
                                        <p:strVal val="visible"/>
                                      </p:to>
                                    </p:set>
                                    <p:anim to="" calcmode="lin" valueType="num">
                                      <p:cBhvr>
                                        <p:cTn id="45" dur="1" fill="hold"/>
                                        <p:tgtEl>
                                          <p:spTgt spid="2">
                                            <p:txEl>
                                              <p:pRg st="15" end="1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3 CuadroTexto"/>
          <p:cNvSpPr txBox="1">
            <a:spLocks noChangeArrowheads="1"/>
          </p:cNvSpPr>
          <p:nvPr/>
        </p:nvSpPr>
        <p:spPr bwMode="auto">
          <a:xfrm>
            <a:off x="428625" y="714375"/>
            <a:ext cx="7858125" cy="5570538"/>
          </a:xfrm>
          <a:prstGeom prst="rect">
            <a:avLst/>
          </a:prstGeom>
          <a:noFill/>
          <a:ln w="9525">
            <a:noFill/>
            <a:miter lim="800000"/>
            <a:headEnd/>
            <a:tailEnd/>
          </a:ln>
        </p:spPr>
        <p:txBody>
          <a:bodyPr>
            <a:spAutoFit/>
          </a:bodyPr>
          <a:lstStyle/>
          <a:p>
            <a:pPr algn="ctr"/>
            <a:r>
              <a:rPr lang="es-ES" sz="2600">
                <a:latin typeface="Tahoma" pitchFamily="34" charset="0"/>
                <a:cs typeface="Tahoma" pitchFamily="34" charset="0"/>
              </a:rPr>
              <a:t>“NADIE PIENSE QUE PUEDE ACTUAR COMO LE AGRADE CON RESPECTO AL RÉGIMEN ALIMENTICIO. ANTES BIEN, A TODOS LOS QUE SE SIENTAN A LA MESA CON VOSOTROS, DEBE RESULTARLES EVIDENTE QUE SEGUÍS LOS PRINCIPIOS EN MATERIA DE ALIMENTACIÓN, ASÍ COMO EN TODOS LOS DEMÁS ASUNTOS, A FIN DE QUE LA GLORIA DE DIOS SEA REVELADA. NO PODEÍS PERMITIROS ACTUAR DE OTRA SUERTE, POR QUE TENEÍS UN CARÁCTER QUE FORMAR PARA LA VIDA FUTURA INMORTAL”</a:t>
            </a:r>
          </a:p>
          <a:p>
            <a:pPr algn="ctr"/>
            <a:endParaRPr lang="es-ES" sz="2600">
              <a:latin typeface="Tahoma" pitchFamily="34" charset="0"/>
              <a:cs typeface="Tahoma" pitchFamily="34" charset="0"/>
            </a:endParaRPr>
          </a:p>
          <a:p>
            <a:pPr algn="ctr"/>
            <a:endParaRPr lang="es-ES" sz="2600">
              <a:latin typeface="Tahoma" pitchFamily="34" charset="0"/>
              <a:cs typeface="Tahoma" pitchFamily="34" charset="0"/>
            </a:endParaRPr>
          </a:p>
          <a:p>
            <a:pPr algn="ctr"/>
            <a:r>
              <a:rPr lang="es-ES" i="1">
                <a:latin typeface="Tahoma" pitchFamily="34" charset="0"/>
                <a:cs typeface="Tahoma" pitchFamily="34" charset="0"/>
              </a:rPr>
              <a:t>Consejos sobre el Régimen Alimenticio. ELENA G. DE WHITE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a:spLocks noChangeArrowheads="1"/>
          </p:cNvSpPr>
          <p:nvPr/>
        </p:nvSpPr>
        <p:spPr bwMode="auto">
          <a:xfrm>
            <a:off x="428625" y="357188"/>
            <a:ext cx="8072438" cy="2603500"/>
          </a:xfrm>
          <a:prstGeom prst="rect">
            <a:avLst/>
          </a:prstGeom>
          <a:noFill/>
          <a:ln w="9525">
            <a:noFill/>
            <a:miter lim="800000"/>
            <a:headEnd/>
            <a:tailEnd/>
          </a:ln>
        </p:spPr>
        <p:txBody>
          <a:bodyPr>
            <a:spAutoFit/>
          </a:bodyPr>
          <a:lstStyle/>
          <a:p>
            <a:pPr algn="just">
              <a:lnSpc>
                <a:spcPct val="80000"/>
              </a:lnSpc>
            </a:pPr>
            <a:r>
              <a:rPr lang="es-ES" sz="2400" b="1" u="sng">
                <a:latin typeface="Tahoma" pitchFamily="34" charset="0"/>
                <a:cs typeface="Tahoma" pitchFamily="34" charset="0"/>
              </a:rPr>
              <a:t>AZÚCARES Y DULCES</a:t>
            </a:r>
          </a:p>
          <a:p>
            <a:pPr algn="just">
              <a:lnSpc>
                <a:spcPct val="80000"/>
              </a:lnSpc>
            </a:pPr>
            <a:endParaRPr lang="es-ES">
              <a:latin typeface="Tahoma" pitchFamily="34" charset="0"/>
              <a:cs typeface="Tahoma" pitchFamily="34" charset="0"/>
            </a:endParaRPr>
          </a:p>
          <a:p>
            <a:pPr algn="just">
              <a:lnSpc>
                <a:spcPct val="80000"/>
              </a:lnSpc>
            </a:pPr>
            <a:r>
              <a:rPr lang="es-ES">
                <a:latin typeface="Tahoma" pitchFamily="34" charset="0"/>
                <a:cs typeface="Tahoma" pitchFamily="34" charset="0"/>
              </a:rPr>
              <a:t>Aumento en el consumo de carbohidratos simples esta  asociado con el sedentarismo y la obesidad especialmente en las mujeres (perfiles nutricionales de la FAO y los estilos de vida)</a:t>
            </a:r>
          </a:p>
          <a:p>
            <a:pPr algn="just">
              <a:lnSpc>
                <a:spcPct val="80000"/>
              </a:lnSpc>
            </a:pPr>
            <a:endParaRPr lang="es-ES">
              <a:latin typeface="Tahoma" pitchFamily="34" charset="0"/>
              <a:cs typeface="Tahoma" pitchFamily="34" charset="0"/>
            </a:endParaRPr>
          </a:p>
          <a:p>
            <a:pPr algn="just">
              <a:lnSpc>
                <a:spcPct val="80000"/>
              </a:lnSpc>
            </a:pPr>
            <a:r>
              <a:rPr lang="es-ES">
                <a:latin typeface="Tahoma" pitchFamily="34" charset="0"/>
                <a:cs typeface="Tahoma" pitchFamily="34" charset="0"/>
              </a:rPr>
              <a:t>Controlar su consumo.</a:t>
            </a:r>
          </a:p>
          <a:p>
            <a:pPr algn="just">
              <a:lnSpc>
                <a:spcPct val="80000"/>
              </a:lnSpc>
            </a:pPr>
            <a:endParaRPr lang="es-ES">
              <a:latin typeface="Tahoma" pitchFamily="34" charset="0"/>
              <a:cs typeface="Tahoma" pitchFamily="34" charset="0"/>
            </a:endParaRPr>
          </a:p>
          <a:p>
            <a:pPr algn="just">
              <a:lnSpc>
                <a:spcPct val="80000"/>
              </a:lnSpc>
            </a:pPr>
            <a:endParaRPr lang="es-ES">
              <a:latin typeface="Tahoma" pitchFamily="34" charset="0"/>
              <a:cs typeface="Tahoma" pitchFamily="34" charset="0"/>
            </a:endParaRPr>
          </a:p>
          <a:p>
            <a:pPr algn="just">
              <a:lnSpc>
                <a:spcPct val="80000"/>
              </a:lnSpc>
            </a:pPr>
            <a:r>
              <a:rPr lang="es-ES">
                <a:latin typeface="Century Schoolbook"/>
              </a:rPr>
              <a:t>“SE SUELE EMPLEAR DEMASIADO AZÚCAR EN LAS COMIDAS” </a:t>
            </a:r>
          </a:p>
          <a:p>
            <a:pPr algn="just">
              <a:lnSpc>
                <a:spcPct val="80000"/>
              </a:lnSpc>
            </a:pPr>
            <a:r>
              <a:rPr lang="es-ES" sz="1200" i="1">
                <a:latin typeface="Century Schoolbook"/>
              </a:rPr>
              <a:t>MC pág 232 </a:t>
            </a:r>
          </a:p>
        </p:txBody>
      </p:sp>
      <p:pic>
        <p:nvPicPr>
          <p:cNvPr id="22530" name="Picture 2" descr="http://tbn1.google.com/images?q=tbn:12j9P0NUeV8RXM:http://www.tucocinaytu.com/files/postres.jpg">
            <a:hlinkClick r:id="rId2"/>
          </p:cNvPr>
          <p:cNvPicPr>
            <a:picLocks noChangeAspect="1" noChangeArrowheads="1"/>
          </p:cNvPicPr>
          <p:nvPr/>
        </p:nvPicPr>
        <p:blipFill>
          <a:blip r:embed="rId3"/>
          <a:srcRect/>
          <a:stretch>
            <a:fillRect/>
          </a:stretch>
        </p:blipFill>
        <p:spPr bwMode="auto">
          <a:xfrm>
            <a:off x="928688" y="3714750"/>
            <a:ext cx="2214562" cy="2176463"/>
          </a:xfrm>
          <a:prstGeom prst="rect">
            <a:avLst/>
          </a:prstGeom>
          <a:noFill/>
          <a:ln w="9525">
            <a:noFill/>
            <a:miter lim="800000"/>
            <a:headEnd/>
            <a:tailEnd/>
          </a:ln>
        </p:spPr>
      </p:pic>
      <p:pic>
        <p:nvPicPr>
          <p:cNvPr id="22532" name="Picture 4" descr="http://www.pixfans.com/wp-content/uploads/2007/05/postres.jpg"/>
          <p:cNvPicPr>
            <a:picLocks noChangeAspect="1" noChangeArrowheads="1"/>
          </p:cNvPicPr>
          <p:nvPr/>
        </p:nvPicPr>
        <p:blipFill>
          <a:blip r:embed="rId4"/>
          <a:srcRect/>
          <a:stretch>
            <a:fillRect/>
          </a:stretch>
        </p:blipFill>
        <p:spPr bwMode="auto">
          <a:xfrm>
            <a:off x="3857625" y="3411538"/>
            <a:ext cx="3929063" cy="29416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box(in)">
                                      <p:cBhvr>
                                        <p:cTn id="7" dur="500"/>
                                        <p:tgtEl>
                                          <p:spTgt spid="2253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2532"/>
                                        </p:tgtEl>
                                        <p:attrNameLst>
                                          <p:attrName>style.visibility</p:attrName>
                                        </p:attrNameLst>
                                      </p:cBhvr>
                                      <p:to>
                                        <p:strVal val="visible"/>
                                      </p:to>
                                    </p:set>
                                    <p:anim calcmode="lin" valueType="num">
                                      <p:cBhvr additive="base">
                                        <p:cTn id="12" dur="500" fill="hold"/>
                                        <p:tgtEl>
                                          <p:spTgt spid="22532"/>
                                        </p:tgtEl>
                                        <p:attrNameLst>
                                          <p:attrName>ppt_x</p:attrName>
                                        </p:attrNameLst>
                                      </p:cBhvr>
                                      <p:tavLst>
                                        <p:tav tm="0">
                                          <p:val>
                                            <p:strVal val="#ppt_x"/>
                                          </p:val>
                                        </p:tav>
                                        <p:tav tm="100000">
                                          <p:val>
                                            <p:strVal val="#ppt_x"/>
                                          </p:val>
                                        </p:tav>
                                      </p:tavLst>
                                    </p:anim>
                                    <p:anim calcmode="lin" valueType="num">
                                      <p:cBhvr additive="base">
                                        <p:cTn id="13" dur="500" fill="hold"/>
                                        <p:tgtEl>
                                          <p:spTgt spid="2253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nodeType="click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 to="" calcmode="lin" valueType="num">
                                      <p:cBhvr>
                                        <p:cTn id="18" dur="1" fill="hold"/>
                                        <p:tgtEl>
                                          <p:spTgt spid="2">
                                            <p:txEl>
                                              <p:pRg st="0" end="0"/>
                                            </p:txEl>
                                          </p:spTgt>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 to="" calcmode="lin" valueType="num">
                                      <p:cBhvr>
                                        <p:cTn id="23" dur="1" fill="hold"/>
                                        <p:tgtEl>
                                          <p:spTgt spid="2">
                                            <p:txEl>
                                              <p:pRg st="2" end="2"/>
                                            </p:txEl>
                                          </p:spTgt>
                                        </p:tgtEl>
                                        <p:attrNameLst>
                                          <p:attrName/>
                                        </p:attrNameLst>
                                      </p:cBhvr>
                                    </p:anim>
                                  </p:childTnLst>
                                </p:cTn>
                              </p:par>
                              <p:par>
                                <p:cTn id="24" presetID="24" presetClass="entr" presetSubtype="0" fill="hold" nodeType="with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 to="" calcmode="lin" valueType="num">
                                      <p:cBhvr>
                                        <p:cTn id="26" dur="1" fill="hold"/>
                                        <p:tgtEl>
                                          <p:spTgt spid="2">
                                            <p:txEl>
                                              <p:pRg st="4" end="4"/>
                                            </p:txEl>
                                          </p:spTgt>
                                        </p:tgtEl>
                                        <p:attrNameLst>
                                          <p:attrName/>
                                        </p:attrNameLst>
                                      </p:cBhvr>
                                    </p:anim>
                                  </p:childTnLst>
                                </p:cTn>
                              </p:par>
                              <p:par>
                                <p:cTn id="27" presetID="24" presetClass="entr" presetSubtype="0" fill="hold" nodeType="with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anim to="" calcmode="lin" valueType="num">
                                      <p:cBhvr>
                                        <p:cTn id="29" dur="1" fill="hold"/>
                                        <p:tgtEl>
                                          <p:spTgt spid="2">
                                            <p:txEl>
                                              <p:pRg st="7" end="7"/>
                                            </p:txEl>
                                          </p:spTgt>
                                        </p:tgtEl>
                                        <p:attrNameLst>
                                          <p:attrName/>
                                        </p:attrNameLst>
                                      </p:cBhvr>
                                    </p:anim>
                                  </p:childTnLst>
                                </p:cTn>
                              </p:par>
                              <p:par>
                                <p:cTn id="30" presetID="24" presetClass="entr" presetSubtype="0" fill="hold" nodeType="withEffect">
                                  <p:stCondLst>
                                    <p:cond delay="0"/>
                                  </p:stCondLst>
                                  <p:childTnLst>
                                    <p:set>
                                      <p:cBhvr>
                                        <p:cTn id="31" dur="1" fill="hold">
                                          <p:stCondLst>
                                            <p:cond delay="0"/>
                                          </p:stCondLst>
                                        </p:cTn>
                                        <p:tgtEl>
                                          <p:spTgt spid="2">
                                            <p:txEl>
                                              <p:pRg st="8" end="8"/>
                                            </p:txEl>
                                          </p:spTgt>
                                        </p:tgtEl>
                                        <p:attrNameLst>
                                          <p:attrName>style.visibility</p:attrName>
                                        </p:attrNameLst>
                                      </p:cBhvr>
                                      <p:to>
                                        <p:strVal val="visible"/>
                                      </p:to>
                                    </p:set>
                                    <p:anim to="" calcmode="lin" valueType="num">
                                      <p:cBhvr>
                                        <p:cTn id="32" dur="1" fill="hold"/>
                                        <p:tgtEl>
                                          <p:spTgt spid="2">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a:spLocks noChangeArrowheads="1"/>
          </p:cNvSpPr>
          <p:nvPr/>
        </p:nvSpPr>
        <p:spPr bwMode="auto">
          <a:xfrm>
            <a:off x="357188" y="1714500"/>
            <a:ext cx="8001000" cy="4340225"/>
          </a:xfrm>
          <a:prstGeom prst="rect">
            <a:avLst/>
          </a:prstGeom>
          <a:noFill/>
          <a:ln w="9525">
            <a:noFill/>
            <a:miter lim="800000"/>
            <a:headEnd/>
            <a:tailEnd/>
          </a:ln>
        </p:spPr>
        <p:txBody>
          <a:bodyPr>
            <a:spAutoFit/>
          </a:bodyPr>
          <a:lstStyle/>
          <a:p>
            <a:pPr algn="ctr"/>
            <a:r>
              <a:rPr lang="es-ES">
                <a:latin typeface="Tahoma" pitchFamily="34" charset="0"/>
                <a:cs typeface="Tahoma" pitchFamily="34" charset="0"/>
              </a:rPr>
              <a:t>“LA LECHE, LOS HUEVOS Y LA MANTEQUILLA NO DEBEN CLASIFICARSE CON LA CARNE. EN ALGUNOS CASOS EL USO DE HUEVO ES BENEFICIOSO… LOS HUEVOS CONTIENEN CIERTOS PRINCIPIOS QUE OBRAN EFICAZMENTE CONTRA DETERMINADOS VENENOS…HAY FAMILIAS POBRES CUYA ALIMENTACIÓN CONSITE MAYORMENTE EN PAN Y LECHE…”</a:t>
            </a:r>
          </a:p>
          <a:p>
            <a:pPr algn="ctr"/>
            <a:r>
              <a:rPr lang="es-ES" sz="1200" i="1">
                <a:latin typeface="Tahoma" pitchFamily="34" charset="0"/>
                <a:cs typeface="Tahoma" pitchFamily="34" charset="0"/>
              </a:rPr>
              <a:t>CRA pág 418,420</a:t>
            </a:r>
          </a:p>
          <a:p>
            <a:pPr algn="ctr"/>
            <a:endParaRPr lang="es-ES">
              <a:latin typeface="Tahoma" pitchFamily="34" charset="0"/>
              <a:cs typeface="Tahoma" pitchFamily="34" charset="0"/>
            </a:endParaRPr>
          </a:p>
          <a:p>
            <a:pPr algn="ctr"/>
            <a:r>
              <a:rPr lang="es-ES">
                <a:latin typeface="Tahoma" pitchFamily="34" charset="0"/>
                <a:cs typeface="Tahoma" pitchFamily="34" charset="0"/>
              </a:rPr>
              <a:t>“LA MANTEQUILLA ES MENOS NOCIVA CUANDO SE LA COME CON PAN ASENTADO QUE CUANDO SE LA EMPLEA PAR ACOCINAR, PERO POR REGLA GENERAL ES MEJOR ABSTENERCE DE ELLA.”</a:t>
            </a:r>
          </a:p>
          <a:p>
            <a:pPr algn="ctr"/>
            <a:endParaRPr lang="es-ES">
              <a:latin typeface="Tahoma" pitchFamily="34" charset="0"/>
              <a:cs typeface="Tahoma" pitchFamily="34" charset="0"/>
            </a:endParaRPr>
          </a:p>
          <a:p>
            <a:pPr algn="ctr"/>
            <a:r>
              <a:rPr lang="es-ES">
                <a:latin typeface="Tahoma" pitchFamily="34" charset="0"/>
                <a:cs typeface="Tahoma" pitchFamily="34" charset="0"/>
              </a:rPr>
              <a:t>“EL QUESO MERECE AÚN MAS OBJECIONES; ES ABSOLUTAMENTE IMPROPIO COMO ALIMENTOS”</a:t>
            </a:r>
          </a:p>
          <a:p>
            <a:pPr algn="ctr"/>
            <a:r>
              <a:rPr lang="es-ES" sz="1200">
                <a:latin typeface="Tahoma" pitchFamily="34" charset="0"/>
                <a:cs typeface="Tahoma" pitchFamily="34" charset="0"/>
              </a:rPr>
              <a:t>CRA pág 440; MC pág 232</a:t>
            </a:r>
          </a:p>
          <a:p>
            <a:pPr algn="ctr"/>
            <a:endParaRPr lang="es-ES">
              <a:latin typeface="Tahoma" pitchFamily="34" charset="0"/>
              <a:cs typeface="Tahoma" pitchFamily="34" charset="0"/>
            </a:endParaRPr>
          </a:p>
          <a:p>
            <a:pPr algn="ctr"/>
            <a:endParaRPr lang="es-ES">
              <a:latin typeface="Tahoma" pitchFamily="34" charset="0"/>
              <a:cs typeface="Tahoma" pitchFamily="34" charset="0"/>
            </a:endParaRPr>
          </a:p>
        </p:txBody>
      </p:sp>
      <p:sp>
        <p:nvSpPr>
          <p:cNvPr id="3" name="2 Rectángulo"/>
          <p:cNvSpPr/>
          <p:nvPr/>
        </p:nvSpPr>
        <p:spPr>
          <a:xfrm>
            <a:off x="2428860" y="357166"/>
            <a:ext cx="4270721" cy="923330"/>
          </a:xfrm>
          <a:prstGeom prst="rect">
            <a:avLst/>
          </a:prstGeom>
          <a:noFill/>
        </p:spPr>
        <p:txBody>
          <a:bodyPr wrap="none">
            <a:spAutoFit/>
          </a:bodyPr>
          <a:lstStyle/>
          <a:p>
            <a:pPr algn="ctr" fontAlgn="auto">
              <a:spcBef>
                <a:spcPts val="0"/>
              </a:spcBef>
              <a:spcAft>
                <a:spcPts val="0"/>
              </a:spcAft>
              <a:defRPr/>
            </a:pPr>
            <a:r>
              <a:rPr lang="es-ES"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HELTERSKELTER" pitchFamily="2" charset="2"/>
              </a:rPr>
              <a:t>ANEXOS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to="" calcmode="lin" valueType="num">
                                      <p:cBhvr>
                                        <p:cTn id="12" dur="1" fill="hold"/>
                                        <p:tgtEl>
                                          <p:spTgt spid="2">
                                            <p:txEl>
                                              <p:pRg st="0" end="0"/>
                                            </p:txEl>
                                          </p:spTgt>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 to="" calcmode="lin" valueType="num">
                                      <p:cBhvr>
                                        <p:cTn id="15" dur="1" fill="hold"/>
                                        <p:tgtEl>
                                          <p:spTgt spid="2">
                                            <p:txEl>
                                              <p:pRg st="1" end="1"/>
                                            </p:txEl>
                                          </p:spTgt>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nodeType="click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diamond(in)">
                                      <p:cBhvr>
                                        <p:cTn id="20" dur="2000"/>
                                        <p:tgtEl>
                                          <p:spTgt spid="2">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anim calcmode="lin" valueType="num">
                                      <p:cBhvr additive="base">
                                        <p:cTn id="29"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357438" y="285750"/>
            <a:ext cx="4572000" cy="830263"/>
          </a:xfrm>
          <a:prstGeom prst="rect">
            <a:avLst/>
          </a:prstGeom>
        </p:spPr>
        <p:txBody>
          <a:bodyPr>
            <a:spAutoFit/>
          </a:bodyPr>
          <a:lstStyle/>
          <a:p>
            <a:pPr fontAlgn="auto">
              <a:spcBef>
                <a:spcPts val="0"/>
              </a:spcBef>
              <a:spcAft>
                <a:spcPts val="0"/>
              </a:spcAft>
              <a:defRPr/>
            </a:pPr>
            <a:r>
              <a:rPr lang="es-ES" sz="2400" b="1" i="1" u="sng" dirty="0">
                <a:solidFill>
                  <a:schemeClr val="accent2">
                    <a:lumMod val="75000"/>
                  </a:schemeClr>
                </a:solidFill>
                <a:latin typeface="Comic Sans MS" pitchFamily="66" charset="0"/>
              </a:rPr>
              <a:t>ALIMENTACIÓN</a:t>
            </a:r>
          </a:p>
          <a:p>
            <a:pPr fontAlgn="auto">
              <a:spcBef>
                <a:spcPts val="0"/>
              </a:spcBef>
              <a:spcAft>
                <a:spcPts val="0"/>
              </a:spcAft>
              <a:defRPr/>
            </a:pPr>
            <a:r>
              <a:rPr lang="es-ES" sz="2400" b="1" i="1" u="sng" dirty="0">
                <a:solidFill>
                  <a:schemeClr val="accent2">
                    <a:lumMod val="75000"/>
                  </a:schemeClr>
                </a:solidFill>
                <a:latin typeface="Comic Sans MS" pitchFamily="66" charset="0"/>
              </a:rPr>
              <a:t>RECOMENDADA</a:t>
            </a:r>
          </a:p>
        </p:txBody>
      </p:sp>
      <p:sp>
        <p:nvSpPr>
          <p:cNvPr id="4" name="3 Rectángulo"/>
          <p:cNvSpPr>
            <a:spLocks noChangeArrowheads="1"/>
          </p:cNvSpPr>
          <p:nvPr/>
        </p:nvSpPr>
        <p:spPr bwMode="auto">
          <a:xfrm>
            <a:off x="428625" y="1500188"/>
            <a:ext cx="8001000" cy="2862262"/>
          </a:xfrm>
          <a:prstGeom prst="rect">
            <a:avLst/>
          </a:prstGeom>
          <a:noFill/>
          <a:ln w="9525">
            <a:noFill/>
            <a:miter lim="800000"/>
            <a:headEnd/>
            <a:tailEnd/>
          </a:ln>
        </p:spPr>
        <p:txBody>
          <a:bodyPr>
            <a:spAutoFit/>
          </a:bodyPr>
          <a:lstStyle/>
          <a:p>
            <a:pPr algn="ctr"/>
            <a:r>
              <a:rPr lang="es-ES">
                <a:latin typeface="Tahoma" pitchFamily="34" charset="0"/>
                <a:cs typeface="Tahoma" pitchFamily="34" charset="0"/>
              </a:rPr>
              <a:t>“LOS CEREALES, LAS FRUTAS CARNOSAS, LOS FRUTOS OLEAGINOSOS, LA LEGUMINOSAS Y LAS HORTALIZAS CONSTITUYEN EL ALIMENTO ESCOGIDO PARA NOSOTROS POR EL CREADOR. PREPARADOS DEL MODO MÁS SENCILLO Y NATURAL POSIBLE, SON LOS COMESTIBLES MÁS SANOS Y NUTRITIVOS. COMUNICAN UNA FUERZA, UNA RESISTENCIA Y VIGOR INTELECTUAL QUE NO PUEDEN OBTENERSE DE UN RÉGIMEN ALIMENTICIO MÁS COMPLEJO Y ESTIMULANTE.”</a:t>
            </a:r>
          </a:p>
          <a:p>
            <a:endParaRPr lang="es-ES">
              <a:latin typeface="Tahoma" pitchFamily="34" charset="0"/>
              <a:cs typeface="Tahoma" pitchFamily="34" charset="0"/>
            </a:endParaRPr>
          </a:p>
          <a:p>
            <a:r>
              <a:rPr lang="es-ES" sz="1200" i="1">
                <a:latin typeface="Tahoma" pitchFamily="34" charset="0"/>
                <a:cs typeface="Tahoma" pitchFamily="34" charset="0"/>
              </a:rPr>
              <a:t>El Ministerio de Curación, pág 227,228 </a:t>
            </a:r>
          </a:p>
          <a:p>
            <a:endParaRPr lang="es-ES" sz="1200" i="1">
              <a:latin typeface="Tahoma" pitchFamily="34" charset="0"/>
              <a:cs typeface="Tahoma" pitchFamily="34" charset="0"/>
            </a:endParaRPr>
          </a:p>
          <a:p>
            <a:endParaRPr lang="es-ES" sz="1200" i="1">
              <a:latin typeface="Tahoma" pitchFamily="34" charset="0"/>
              <a:cs typeface="Tahoma" pitchFamily="34" charset="0"/>
            </a:endParaRPr>
          </a:p>
        </p:txBody>
      </p:sp>
      <p:pic>
        <p:nvPicPr>
          <p:cNvPr id="20482" name="Picture 2" descr="http://pics.labrujula.com.ni/2009/01/480_1232579906_Frutas%20y%20verduras.jpg"/>
          <p:cNvPicPr>
            <a:picLocks noChangeAspect="1" noChangeArrowheads="1"/>
          </p:cNvPicPr>
          <p:nvPr/>
        </p:nvPicPr>
        <p:blipFill>
          <a:blip r:embed="rId2"/>
          <a:srcRect/>
          <a:stretch>
            <a:fillRect/>
          </a:stretch>
        </p:blipFill>
        <p:spPr bwMode="auto">
          <a:xfrm>
            <a:off x="1928813" y="3929063"/>
            <a:ext cx="4572000" cy="25812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 calcmode="lin" valueType="num">
                                      <p:cBhvr additive="base">
                                        <p:cTn id="1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4" presetClass="entr" presetSubtype="0" fill="hold" nodeType="clickEffect">
                                  <p:stCondLst>
                                    <p:cond delay="0"/>
                                  </p:stCondLst>
                                  <p:childTnLst>
                                    <p:set>
                                      <p:cBhvr>
                                        <p:cTn id="24" dur="1" fill="hold">
                                          <p:stCondLst>
                                            <p:cond delay="0"/>
                                          </p:stCondLst>
                                        </p:cTn>
                                        <p:tgtEl>
                                          <p:spTgt spid="20482"/>
                                        </p:tgtEl>
                                        <p:attrNameLst>
                                          <p:attrName>style.visibility</p:attrName>
                                        </p:attrNameLst>
                                      </p:cBhvr>
                                      <p:to>
                                        <p:strVal val="visible"/>
                                      </p:to>
                                    </p:set>
                                    <p:anim to="" calcmode="lin" valueType="num">
                                      <p:cBhvr>
                                        <p:cTn id="25" dur="1" fill="hold"/>
                                        <p:tgtEl>
                                          <p:spTgt spid="2048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2 CuadroTexto"/>
          <p:cNvSpPr txBox="1">
            <a:spLocks noChangeArrowheads="1"/>
          </p:cNvSpPr>
          <p:nvPr/>
        </p:nvSpPr>
        <p:spPr bwMode="auto">
          <a:xfrm>
            <a:off x="500063" y="357188"/>
            <a:ext cx="8072437" cy="3508375"/>
          </a:xfrm>
          <a:prstGeom prst="rect">
            <a:avLst/>
          </a:prstGeom>
          <a:noFill/>
          <a:ln w="9525">
            <a:noFill/>
            <a:miter lim="800000"/>
            <a:headEnd/>
            <a:tailEnd/>
          </a:ln>
        </p:spPr>
        <p:txBody>
          <a:bodyPr>
            <a:spAutoFit/>
          </a:bodyPr>
          <a:lstStyle/>
          <a:p>
            <a:pPr>
              <a:buFont typeface="Wingdings" pitchFamily="2" charset="2"/>
              <a:buChar char="Ø"/>
            </a:pPr>
            <a:r>
              <a:rPr lang="es-ES">
                <a:solidFill>
                  <a:srgbClr val="000000"/>
                </a:solidFill>
                <a:latin typeface="Tahoma" pitchFamily="34" charset="0"/>
                <a:cs typeface="Tahoma" pitchFamily="34" charset="0"/>
              </a:rPr>
              <a:t>TIEMPOS DE COMIDA</a:t>
            </a:r>
          </a:p>
          <a:p>
            <a:pPr algn="ctr"/>
            <a:endParaRPr lang="es-ES">
              <a:latin typeface="Tahoma" pitchFamily="34" charset="0"/>
              <a:cs typeface="Tahoma" pitchFamily="34" charset="0"/>
            </a:endParaRPr>
          </a:p>
          <a:p>
            <a:pPr algn="ctr"/>
            <a:r>
              <a:rPr lang="es-ES">
                <a:latin typeface="Tahoma" pitchFamily="34" charset="0"/>
                <a:cs typeface="Tahoma" pitchFamily="34" charset="0"/>
              </a:rPr>
              <a:t>“SI TODOS COMIESEN A HORAS REGULARES Y NO INGIERAN NADA ENTRE HORAS, ESTARÍAN BIEN DISPUESTOS PARA LA PROXIMA COMIDA, Y HALLARÍAN PLACER AL INGERIRLA, LO CUAL COMPENSARÍA SUS ESFUERZOS”</a:t>
            </a:r>
          </a:p>
          <a:p>
            <a:pPr algn="ctr"/>
            <a:r>
              <a:rPr lang="es-ES" sz="1200">
                <a:latin typeface="Tahoma" pitchFamily="34" charset="0"/>
                <a:cs typeface="Tahoma" pitchFamily="34" charset="0"/>
              </a:rPr>
              <a:t>CRA PÁG 213</a:t>
            </a:r>
          </a:p>
          <a:p>
            <a:pPr algn="ctr"/>
            <a:endParaRPr lang="es-ES">
              <a:latin typeface="Tahoma" pitchFamily="34" charset="0"/>
              <a:cs typeface="Tahoma" pitchFamily="34" charset="0"/>
            </a:endParaRPr>
          </a:p>
          <a:p>
            <a:pPr algn="ctr"/>
            <a:r>
              <a:rPr lang="es-ES">
                <a:latin typeface="Tahoma" pitchFamily="34" charset="0"/>
                <a:cs typeface="Tahoma" pitchFamily="34" charset="0"/>
              </a:rPr>
              <a:t>“NO DEBE HABER MUCHAS CLASES DE ALIMENTOS EN UNA COMIDA, PERO CADA COMIDA NO DEBE ESTAR COMPUESTA INVARIABLEMENTE DE LAS MISMAS CLASES DE ALIMENTOS. EL ALIMENTO DEBE PREPARARSE CON SENCILLEZ, AUNQUE EN FORMA ESMERADA PARA QUE INCITE  AL APETITO”</a:t>
            </a:r>
          </a:p>
          <a:p>
            <a:pPr algn="ctr"/>
            <a:r>
              <a:rPr lang="es-ES" sz="1200">
                <a:latin typeface="Tahoma" pitchFamily="34" charset="0"/>
                <a:cs typeface="Tahoma" pitchFamily="34" charset="0"/>
              </a:rPr>
              <a:t>CRA pág 130</a:t>
            </a:r>
          </a:p>
        </p:txBody>
      </p:sp>
      <p:pic>
        <p:nvPicPr>
          <p:cNvPr id="35842" name="Picture 2" descr="http://1.bp.blogspot.com/_KnLEzItuLec/R1X2vO-JjEI/AAAAAAAAAQs/ANc_FpARQWw/s400/asd.jpg"/>
          <p:cNvPicPr>
            <a:picLocks noChangeAspect="1" noChangeArrowheads="1"/>
          </p:cNvPicPr>
          <p:nvPr/>
        </p:nvPicPr>
        <p:blipFill>
          <a:blip r:embed="rId2"/>
          <a:srcRect/>
          <a:stretch>
            <a:fillRect/>
          </a:stretch>
        </p:blipFill>
        <p:spPr bwMode="auto">
          <a:xfrm>
            <a:off x="2643188" y="3929063"/>
            <a:ext cx="3810000" cy="2524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a"/>
          <p:cNvGraphicFramePr>
            <a:graphicFrameLocks noGrp="1"/>
          </p:cNvGraphicFramePr>
          <p:nvPr/>
        </p:nvGraphicFramePr>
        <p:xfrm>
          <a:off x="571500" y="2928938"/>
          <a:ext cx="6096000" cy="2595562"/>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algn="ctr"/>
                      <a:r>
                        <a:rPr lang="es-ES" dirty="0" smtClean="0"/>
                        <a:t>CLASIFICACIÓN</a:t>
                      </a:r>
                      <a:endParaRPr lang="es-ES" dirty="0"/>
                    </a:p>
                  </a:txBody>
                  <a:tcPr/>
                </a:tc>
                <a:tc>
                  <a:txBody>
                    <a:bodyPr/>
                    <a:lstStyle/>
                    <a:p>
                      <a:pPr algn="ctr"/>
                      <a:r>
                        <a:rPr lang="es-ES" dirty="0" smtClean="0"/>
                        <a:t>VALOR</a:t>
                      </a:r>
                      <a:endParaRPr lang="es-ES" dirty="0"/>
                    </a:p>
                  </a:txBody>
                  <a:tcPr/>
                </a:tc>
              </a:tr>
              <a:tr h="370840">
                <a:tc>
                  <a:txBody>
                    <a:bodyPr/>
                    <a:lstStyle/>
                    <a:p>
                      <a:pPr algn="ctr"/>
                      <a:r>
                        <a:rPr lang="es-ES" dirty="0" err="1" smtClean="0"/>
                        <a:t>Infrapeso</a:t>
                      </a:r>
                      <a:endParaRPr lang="es-ES" dirty="0"/>
                    </a:p>
                  </a:txBody>
                  <a:tcPr/>
                </a:tc>
                <a:tc>
                  <a:txBody>
                    <a:bodyPr/>
                    <a:lstStyle/>
                    <a:p>
                      <a:pPr algn="ctr"/>
                      <a:r>
                        <a:rPr lang="es-ES" dirty="0" smtClean="0"/>
                        <a:t>&lt; 18.5</a:t>
                      </a:r>
                      <a:endParaRPr lang="es-ES" dirty="0"/>
                    </a:p>
                  </a:txBody>
                  <a:tcPr/>
                </a:tc>
              </a:tr>
              <a:tr h="370840">
                <a:tc>
                  <a:txBody>
                    <a:bodyPr/>
                    <a:lstStyle/>
                    <a:p>
                      <a:pPr algn="ctr"/>
                      <a:r>
                        <a:rPr lang="es-ES" dirty="0" smtClean="0"/>
                        <a:t>Normal/</a:t>
                      </a:r>
                      <a:r>
                        <a:rPr lang="es-ES" dirty="0" err="1" smtClean="0"/>
                        <a:t>Normopeso</a:t>
                      </a:r>
                      <a:endParaRPr lang="es-ES" dirty="0"/>
                    </a:p>
                  </a:txBody>
                  <a:tcPr/>
                </a:tc>
                <a:tc>
                  <a:txBody>
                    <a:bodyPr/>
                    <a:lstStyle/>
                    <a:p>
                      <a:pPr algn="ctr"/>
                      <a:r>
                        <a:rPr lang="es-ES" dirty="0" smtClean="0"/>
                        <a:t>18.5 – 24.9</a:t>
                      </a:r>
                      <a:endParaRPr lang="es-ES" dirty="0"/>
                    </a:p>
                  </a:txBody>
                  <a:tcPr/>
                </a:tc>
              </a:tr>
              <a:tr h="370840">
                <a:tc>
                  <a:txBody>
                    <a:bodyPr/>
                    <a:lstStyle/>
                    <a:p>
                      <a:pPr algn="ctr"/>
                      <a:r>
                        <a:rPr lang="es-ES" dirty="0" smtClean="0"/>
                        <a:t>Sobrepeso/</a:t>
                      </a:r>
                      <a:r>
                        <a:rPr lang="es-ES" dirty="0" err="1" smtClean="0"/>
                        <a:t>Preobeso</a:t>
                      </a:r>
                      <a:endParaRPr lang="es-ES" dirty="0"/>
                    </a:p>
                  </a:txBody>
                  <a:tcPr/>
                </a:tc>
                <a:tc>
                  <a:txBody>
                    <a:bodyPr/>
                    <a:lstStyle/>
                    <a:p>
                      <a:pPr algn="ctr"/>
                      <a:r>
                        <a:rPr lang="es-ES" dirty="0" smtClean="0"/>
                        <a:t>25 – 29.9</a:t>
                      </a:r>
                      <a:endParaRPr lang="es-ES" dirty="0"/>
                    </a:p>
                  </a:txBody>
                  <a:tcPr/>
                </a:tc>
              </a:tr>
              <a:tr h="370840">
                <a:tc>
                  <a:txBody>
                    <a:bodyPr/>
                    <a:lstStyle/>
                    <a:p>
                      <a:pPr algn="ctr"/>
                      <a:r>
                        <a:rPr lang="es-ES" dirty="0" smtClean="0"/>
                        <a:t>Obesidad I</a:t>
                      </a:r>
                      <a:endParaRPr lang="es-ES" dirty="0"/>
                    </a:p>
                  </a:txBody>
                  <a:tcPr/>
                </a:tc>
                <a:tc>
                  <a:txBody>
                    <a:bodyPr/>
                    <a:lstStyle/>
                    <a:p>
                      <a:pPr algn="ctr"/>
                      <a:r>
                        <a:rPr lang="es-ES" dirty="0" smtClean="0"/>
                        <a:t>30 – 34.5</a:t>
                      </a:r>
                      <a:endParaRPr lang="es-ES" dirty="0"/>
                    </a:p>
                  </a:txBody>
                  <a:tcPr/>
                </a:tc>
              </a:tr>
              <a:tr h="370840">
                <a:tc>
                  <a:txBody>
                    <a:bodyPr/>
                    <a:lstStyle/>
                    <a:p>
                      <a:pPr algn="ctr"/>
                      <a:r>
                        <a:rPr lang="es-ES" dirty="0" smtClean="0"/>
                        <a:t>Obesidad II</a:t>
                      </a:r>
                      <a:endParaRPr lang="es-ES" dirty="0"/>
                    </a:p>
                  </a:txBody>
                  <a:tcPr/>
                </a:tc>
                <a:tc>
                  <a:txBody>
                    <a:bodyPr/>
                    <a:lstStyle/>
                    <a:p>
                      <a:pPr algn="ctr"/>
                      <a:r>
                        <a:rPr lang="es-ES" dirty="0" smtClean="0"/>
                        <a:t>35 – 39.9</a:t>
                      </a:r>
                      <a:endParaRPr lang="es-ES" dirty="0"/>
                    </a:p>
                  </a:txBody>
                  <a:tcPr/>
                </a:tc>
              </a:tr>
              <a:tr h="370840">
                <a:tc>
                  <a:txBody>
                    <a:bodyPr/>
                    <a:lstStyle/>
                    <a:p>
                      <a:pPr algn="ctr"/>
                      <a:r>
                        <a:rPr lang="es-ES" dirty="0" smtClean="0"/>
                        <a:t>Obesidad III</a:t>
                      </a:r>
                      <a:endParaRPr lang="es-ES" dirty="0"/>
                    </a:p>
                  </a:txBody>
                  <a:tcPr/>
                </a:tc>
                <a:tc>
                  <a:txBody>
                    <a:bodyPr/>
                    <a:lstStyle/>
                    <a:p>
                      <a:pPr algn="ctr"/>
                      <a:r>
                        <a:rPr lang="es-ES" dirty="0" smtClean="0"/>
                        <a:t>&gt;40</a:t>
                      </a:r>
                      <a:endParaRPr lang="es-ES" dirty="0"/>
                    </a:p>
                  </a:txBody>
                  <a:tcPr/>
                </a:tc>
              </a:tr>
            </a:tbl>
          </a:graphicData>
        </a:graphic>
      </p:graphicFrame>
      <p:sp>
        <p:nvSpPr>
          <p:cNvPr id="4" name="3 CuadroTexto"/>
          <p:cNvSpPr txBox="1">
            <a:spLocks noChangeArrowheads="1"/>
          </p:cNvSpPr>
          <p:nvPr/>
        </p:nvSpPr>
        <p:spPr bwMode="auto">
          <a:xfrm>
            <a:off x="1500188" y="1928813"/>
            <a:ext cx="4429125" cy="708025"/>
          </a:xfrm>
          <a:prstGeom prst="rect">
            <a:avLst/>
          </a:prstGeom>
          <a:noFill/>
          <a:ln w="9525">
            <a:noFill/>
            <a:miter lim="800000"/>
            <a:headEnd/>
            <a:tailEnd/>
          </a:ln>
        </p:spPr>
        <p:txBody>
          <a:bodyPr>
            <a:spAutoFit/>
          </a:bodyPr>
          <a:lstStyle/>
          <a:p>
            <a:r>
              <a:rPr lang="es-ES" sz="4000">
                <a:latin typeface="HELTERSKELTER"/>
              </a:rPr>
              <a:t>IMC - OMS</a:t>
            </a:r>
          </a:p>
        </p:txBody>
      </p:sp>
      <p:pic>
        <p:nvPicPr>
          <p:cNvPr id="36892" name="4 Imagen" descr="1.JPG">
            <a:hlinkClick r:id="rId2" action="ppaction://hlinkfile"/>
          </p:cNvPr>
          <p:cNvPicPr>
            <a:picLocks noChangeAspect="1"/>
          </p:cNvPicPr>
          <p:nvPr/>
        </p:nvPicPr>
        <p:blipFill>
          <a:blip r:embed="rId3"/>
          <a:srcRect/>
          <a:stretch>
            <a:fillRect/>
          </a:stretch>
        </p:blipFill>
        <p:spPr bwMode="auto">
          <a:xfrm>
            <a:off x="6572250" y="5286375"/>
            <a:ext cx="1228725" cy="1323975"/>
          </a:xfrm>
          <a:prstGeom prst="rect">
            <a:avLst/>
          </a:prstGeom>
          <a:noFill/>
          <a:ln w="9525">
            <a:noFill/>
            <a:miter lim="800000"/>
            <a:headEnd/>
            <a:tailEnd/>
          </a:ln>
        </p:spPr>
      </p:pic>
      <p:sp>
        <p:nvSpPr>
          <p:cNvPr id="6" name="5 CuadroTexto"/>
          <p:cNvSpPr txBox="1">
            <a:spLocks noChangeArrowheads="1"/>
          </p:cNvSpPr>
          <p:nvPr/>
        </p:nvSpPr>
        <p:spPr bwMode="auto">
          <a:xfrm>
            <a:off x="3500438" y="5857875"/>
            <a:ext cx="3071812" cy="369888"/>
          </a:xfrm>
          <a:prstGeom prst="rect">
            <a:avLst/>
          </a:prstGeom>
          <a:noFill/>
          <a:ln w="9525">
            <a:noFill/>
            <a:miter lim="800000"/>
            <a:headEnd/>
            <a:tailEnd/>
          </a:ln>
        </p:spPr>
        <p:txBody>
          <a:bodyPr>
            <a:spAutoFit/>
          </a:bodyPr>
          <a:lstStyle/>
          <a:p>
            <a:r>
              <a:rPr lang="es-ES" b="1" i="1">
                <a:latin typeface="Tahoma" pitchFamily="34" charset="0"/>
                <a:cs typeface="Tahoma" pitchFamily="34" charset="0"/>
              </a:rPr>
              <a:t>RECOMENDACIÓN ICBF</a:t>
            </a:r>
          </a:p>
        </p:txBody>
      </p:sp>
      <p:sp>
        <p:nvSpPr>
          <p:cNvPr id="7" name="6 Rectángulo"/>
          <p:cNvSpPr/>
          <p:nvPr/>
        </p:nvSpPr>
        <p:spPr>
          <a:xfrm>
            <a:off x="785786" y="428604"/>
            <a:ext cx="5705408" cy="769441"/>
          </a:xfrm>
          <a:prstGeom prst="rect">
            <a:avLst/>
          </a:prstGeom>
          <a:noFill/>
        </p:spPr>
        <p:txBody>
          <a:bodyPr wrap="none">
            <a:spAutoFit/>
          </a:bodyPr>
          <a:lstStyle/>
          <a:p>
            <a:pPr algn="ctr" fontAlgn="auto">
              <a:spcBef>
                <a:spcPts val="0"/>
              </a:spcBef>
              <a:spcAft>
                <a:spcPts val="0"/>
              </a:spcAft>
              <a:defRPr/>
            </a:pPr>
            <a:r>
              <a:rPr lang="es-ES" sz="4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Comic Sans MS" pitchFamily="66" charset="0"/>
              </a:rPr>
              <a:t>¿COMO ESTAMOS?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linds(horizont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ox(i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000100" y="214290"/>
            <a:ext cx="7101977" cy="923330"/>
          </a:xfrm>
          <a:prstGeom prst="rect">
            <a:avLst/>
          </a:prstGeom>
          <a:noFill/>
        </p:spPr>
        <p:txBody>
          <a:bodyPr>
            <a:spAutoFit/>
          </a:bodyPr>
          <a:lstStyle/>
          <a:p>
            <a:pPr algn="ctr" fontAlgn="auto">
              <a:spcBef>
                <a:spcPts val="0"/>
              </a:spcBef>
              <a:spcAft>
                <a:spcPts val="0"/>
              </a:spcAft>
              <a:defRPr/>
            </a:pPr>
            <a:r>
              <a:rPr lang="es-ES"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Comic Sans MS" pitchFamily="66" charset="0"/>
              </a:rPr>
              <a:t>VITAMINAS</a:t>
            </a:r>
          </a:p>
        </p:txBody>
      </p:sp>
      <p:sp>
        <p:nvSpPr>
          <p:cNvPr id="37890" name="2 Rectángulo"/>
          <p:cNvSpPr>
            <a:spLocks noChangeArrowheads="1"/>
          </p:cNvSpPr>
          <p:nvPr/>
        </p:nvSpPr>
        <p:spPr bwMode="auto">
          <a:xfrm>
            <a:off x="571500" y="1143000"/>
            <a:ext cx="7929563" cy="369888"/>
          </a:xfrm>
          <a:prstGeom prst="rect">
            <a:avLst/>
          </a:prstGeom>
          <a:noFill/>
          <a:ln w="9525">
            <a:noFill/>
            <a:miter lim="800000"/>
            <a:headEnd/>
            <a:tailEnd/>
          </a:ln>
        </p:spPr>
        <p:txBody>
          <a:bodyPr>
            <a:spAutoFit/>
          </a:bodyPr>
          <a:lstStyle/>
          <a:p>
            <a:r>
              <a:rPr lang="es-ES">
                <a:latin typeface="Tahoma" pitchFamily="34" charset="0"/>
                <a:cs typeface="Tahoma" pitchFamily="34" charset="0"/>
              </a:rPr>
              <a:t>Compuestos orgánicos esenciales para reacciones metabólicas específicas</a:t>
            </a:r>
          </a:p>
        </p:txBody>
      </p:sp>
      <p:graphicFrame>
        <p:nvGraphicFramePr>
          <p:cNvPr id="4" name="3 Tabla"/>
          <p:cNvGraphicFramePr>
            <a:graphicFrameLocks noGrp="1"/>
          </p:cNvGraphicFramePr>
          <p:nvPr/>
        </p:nvGraphicFramePr>
        <p:xfrm>
          <a:off x="1357313" y="1714500"/>
          <a:ext cx="6096000" cy="4816475"/>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algn="ctr"/>
                      <a:r>
                        <a:rPr lang="es-ES" dirty="0" smtClean="0"/>
                        <a:t>HIDROSOLUBLES</a:t>
                      </a:r>
                      <a:endParaRPr lang="es-ES" dirty="0"/>
                    </a:p>
                  </a:txBody>
                  <a:tcPr/>
                </a:tc>
                <a:tc>
                  <a:txBody>
                    <a:bodyPr/>
                    <a:lstStyle/>
                    <a:p>
                      <a:pPr algn="ctr"/>
                      <a:r>
                        <a:rPr lang="es-ES" dirty="0" smtClean="0"/>
                        <a:t>LIPOSOLUBLES</a:t>
                      </a:r>
                      <a:endParaRPr lang="es-ES" dirty="0"/>
                    </a:p>
                  </a:txBody>
                  <a:tcPr/>
                </a:tc>
              </a:tr>
              <a:tr h="272102">
                <a:tc>
                  <a:txBody>
                    <a:bodyPr/>
                    <a:lstStyle/>
                    <a:p>
                      <a:pPr algn="ctr"/>
                      <a:r>
                        <a:rPr lang="es-ES" dirty="0" err="1" smtClean="0"/>
                        <a:t>Tiamina</a:t>
                      </a:r>
                      <a:r>
                        <a:rPr lang="es-ES" dirty="0" smtClean="0"/>
                        <a:t>/B1</a:t>
                      </a:r>
                      <a:endParaRPr lang="es-ES" dirty="0"/>
                    </a:p>
                  </a:txBody>
                  <a:tcPr/>
                </a:tc>
                <a:tc>
                  <a:txBody>
                    <a:bodyPr/>
                    <a:lstStyle/>
                    <a:p>
                      <a:pPr algn="ctr"/>
                      <a:r>
                        <a:rPr lang="es-ES" dirty="0" smtClean="0"/>
                        <a:t>K</a:t>
                      </a:r>
                      <a:endParaRPr lang="es-ES" dirty="0"/>
                    </a:p>
                  </a:txBody>
                  <a:tcPr/>
                </a:tc>
              </a:tr>
              <a:tr h="370840">
                <a:tc>
                  <a:txBody>
                    <a:bodyPr/>
                    <a:lstStyle/>
                    <a:p>
                      <a:pPr algn="ctr"/>
                      <a:r>
                        <a:rPr lang="es-ES" dirty="0" err="1" smtClean="0"/>
                        <a:t>Riboflavina</a:t>
                      </a:r>
                      <a:r>
                        <a:rPr lang="es-ES" dirty="0" smtClean="0"/>
                        <a:t>/B2</a:t>
                      </a:r>
                      <a:endParaRPr lang="es-ES" dirty="0"/>
                    </a:p>
                  </a:txBody>
                  <a:tcPr/>
                </a:tc>
                <a:tc>
                  <a:txBody>
                    <a:bodyPr/>
                    <a:lstStyle/>
                    <a:p>
                      <a:pPr algn="ctr"/>
                      <a:r>
                        <a:rPr lang="es-ES" dirty="0" smtClean="0"/>
                        <a:t>E</a:t>
                      </a:r>
                      <a:endParaRPr lang="es-ES" dirty="0"/>
                    </a:p>
                  </a:txBody>
                  <a:tcPr/>
                </a:tc>
              </a:tr>
              <a:tr h="370840">
                <a:tc>
                  <a:txBody>
                    <a:bodyPr/>
                    <a:lstStyle/>
                    <a:p>
                      <a:pPr algn="ctr"/>
                      <a:r>
                        <a:rPr lang="es-ES" dirty="0" smtClean="0"/>
                        <a:t>Niacina/B3</a:t>
                      </a:r>
                      <a:endParaRPr lang="es-ES" dirty="0"/>
                    </a:p>
                  </a:txBody>
                  <a:tcPr/>
                </a:tc>
                <a:tc>
                  <a:txBody>
                    <a:bodyPr/>
                    <a:lstStyle/>
                    <a:p>
                      <a:pPr algn="ctr"/>
                      <a:r>
                        <a:rPr lang="es-ES" dirty="0" smtClean="0"/>
                        <a:t>A</a:t>
                      </a:r>
                      <a:endParaRPr lang="es-ES" dirty="0"/>
                    </a:p>
                  </a:txBody>
                  <a:tcPr/>
                </a:tc>
              </a:tr>
              <a:tr h="370840">
                <a:tc>
                  <a:txBody>
                    <a:bodyPr/>
                    <a:lstStyle/>
                    <a:p>
                      <a:pPr algn="ctr"/>
                      <a:r>
                        <a:rPr lang="es-ES" dirty="0" smtClean="0"/>
                        <a:t>Acido Pantotenico/B5</a:t>
                      </a:r>
                      <a:endParaRPr lang="es-ES" dirty="0"/>
                    </a:p>
                  </a:txBody>
                  <a:tcPr/>
                </a:tc>
                <a:tc>
                  <a:txBody>
                    <a:bodyPr/>
                    <a:lstStyle/>
                    <a:p>
                      <a:pPr algn="ctr"/>
                      <a:r>
                        <a:rPr lang="es-ES" dirty="0" smtClean="0"/>
                        <a:t>D</a:t>
                      </a:r>
                      <a:endParaRPr lang="es-ES" dirty="0"/>
                    </a:p>
                  </a:txBody>
                  <a:tcPr/>
                </a:tc>
              </a:tr>
              <a:tr h="370840">
                <a:tc>
                  <a:txBody>
                    <a:bodyPr/>
                    <a:lstStyle/>
                    <a:p>
                      <a:pPr algn="ctr"/>
                      <a:r>
                        <a:rPr lang="es-ES" dirty="0" err="1" smtClean="0"/>
                        <a:t>Piridoxina</a:t>
                      </a:r>
                      <a:r>
                        <a:rPr lang="es-ES" dirty="0" smtClean="0"/>
                        <a:t>/B6</a:t>
                      </a:r>
                      <a:endParaRPr lang="es-ES" dirty="0"/>
                    </a:p>
                  </a:txBody>
                  <a:tcPr/>
                </a:tc>
                <a:tc>
                  <a:txBody>
                    <a:bodyPr/>
                    <a:lstStyle/>
                    <a:p>
                      <a:pPr algn="ctr"/>
                      <a:endParaRPr lang="es-ES" dirty="0"/>
                    </a:p>
                  </a:txBody>
                  <a:tcPr/>
                </a:tc>
              </a:tr>
              <a:tr h="370840">
                <a:tc>
                  <a:txBody>
                    <a:bodyPr/>
                    <a:lstStyle/>
                    <a:p>
                      <a:pPr algn="ctr"/>
                      <a:r>
                        <a:rPr lang="es-ES" dirty="0" err="1" smtClean="0"/>
                        <a:t>Biotina</a:t>
                      </a:r>
                      <a:endParaRPr lang="es-ES" dirty="0"/>
                    </a:p>
                  </a:txBody>
                  <a:tcPr/>
                </a:tc>
                <a:tc>
                  <a:txBody>
                    <a:bodyPr/>
                    <a:lstStyle/>
                    <a:p>
                      <a:pPr algn="ctr"/>
                      <a:endParaRPr lang="es-ES" dirty="0"/>
                    </a:p>
                  </a:txBody>
                  <a:tcPr/>
                </a:tc>
              </a:tr>
              <a:tr h="370840">
                <a:tc>
                  <a:txBody>
                    <a:bodyPr/>
                    <a:lstStyle/>
                    <a:p>
                      <a:pPr algn="ctr"/>
                      <a:r>
                        <a:rPr lang="es-ES" dirty="0" smtClean="0"/>
                        <a:t>Acido Fólico</a:t>
                      </a:r>
                      <a:endParaRPr lang="es-ES" dirty="0"/>
                    </a:p>
                  </a:txBody>
                  <a:tcPr/>
                </a:tc>
                <a:tc>
                  <a:txBody>
                    <a:bodyPr/>
                    <a:lstStyle/>
                    <a:p>
                      <a:pPr algn="ctr"/>
                      <a:endParaRPr lang="es-ES" dirty="0"/>
                    </a:p>
                  </a:txBody>
                  <a:tcPr/>
                </a:tc>
              </a:tr>
              <a:tr h="370840">
                <a:tc>
                  <a:txBody>
                    <a:bodyPr/>
                    <a:lstStyle/>
                    <a:p>
                      <a:pPr algn="ctr"/>
                      <a:r>
                        <a:rPr lang="es-ES" dirty="0" smtClean="0"/>
                        <a:t>Cobalamina/B12</a:t>
                      </a:r>
                      <a:endParaRPr lang="es-ES" dirty="0"/>
                    </a:p>
                  </a:txBody>
                  <a:tcPr/>
                </a:tc>
                <a:tc>
                  <a:txBody>
                    <a:bodyPr/>
                    <a:lstStyle/>
                    <a:p>
                      <a:pPr algn="ctr"/>
                      <a:endParaRPr lang="es-ES" dirty="0"/>
                    </a:p>
                  </a:txBody>
                  <a:tcPr/>
                </a:tc>
              </a:tr>
              <a:tr h="370840">
                <a:tc>
                  <a:txBody>
                    <a:bodyPr/>
                    <a:lstStyle/>
                    <a:p>
                      <a:pPr algn="ctr"/>
                      <a:r>
                        <a:rPr lang="es-ES" dirty="0" smtClean="0"/>
                        <a:t>C/ Acido </a:t>
                      </a:r>
                      <a:r>
                        <a:rPr lang="es-ES" dirty="0" err="1" smtClean="0"/>
                        <a:t>ascorbico</a:t>
                      </a:r>
                      <a:endParaRPr lang="es-ES" dirty="0"/>
                    </a:p>
                  </a:txBody>
                  <a:tcPr/>
                </a:tc>
                <a:tc>
                  <a:txBody>
                    <a:bodyPr/>
                    <a:lstStyle/>
                    <a:p>
                      <a:pPr algn="ctr"/>
                      <a:endParaRPr lang="es-ES" dirty="0"/>
                    </a:p>
                  </a:txBody>
                  <a:tcPr/>
                </a:tc>
              </a:tr>
              <a:tr h="370840">
                <a:tc>
                  <a:txBody>
                    <a:bodyPr/>
                    <a:lstStyle/>
                    <a:p>
                      <a:pPr algn="ctr"/>
                      <a:endParaRPr lang="es-ES" dirty="0"/>
                    </a:p>
                  </a:txBody>
                  <a:tcPr/>
                </a:tc>
                <a:tc>
                  <a:txBody>
                    <a:bodyPr/>
                    <a:lstStyle/>
                    <a:p>
                      <a:pPr algn="ctr"/>
                      <a:endParaRPr lang="es-ES" dirty="0"/>
                    </a:p>
                  </a:txBody>
                  <a:tcPr/>
                </a:tc>
              </a:tr>
              <a:tr h="370840">
                <a:tc>
                  <a:txBody>
                    <a:bodyPr/>
                    <a:lstStyle/>
                    <a:p>
                      <a:pPr algn="ctr"/>
                      <a:endParaRPr lang="es-ES"/>
                    </a:p>
                  </a:txBody>
                  <a:tcPr/>
                </a:tc>
                <a:tc>
                  <a:txBody>
                    <a:bodyPr/>
                    <a:lstStyle/>
                    <a:p>
                      <a:pPr algn="ctr"/>
                      <a:endParaRPr lang="es-ES" dirty="0"/>
                    </a:p>
                  </a:txBody>
                  <a:tcPr/>
                </a:tc>
              </a:tr>
              <a:tr h="370840">
                <a:tc>
                  <a:txBody>
                    <a:bodyPr/>
                    <a:lstStyle/>
                    <a:p>
                      <a:pPr algn="ctr"/>
                      <a:endParaRPr lang="es-ES"/>
                    </a:p>
                  </a:txBody>
                  <a:tcPr/>
                </a:tc>
                <a:tc>
                  <a:txBody>
                    <a:bodyPr/>
                    <a:lstStyle/>
                    <a:p>
                      <a:pPr algn="ctr"/>
                      <a:endParaRPr lang="es-ES"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500166" y="428604"/>
            <a:ext cx="5237331" cy="923330"/>
          </a:xfrm>
          <a:prstGeom prst="rect">
            <a:avLst/>
          </a:prstGeom>
          <a:noFill/>
        </p:spPr>
        <p:txBody>
          <a:bodyPr wrap="none">
            <a:spAutoFit/>
          </a:bodyPr>
          <a:lstStyle/>
          <a:p>
            <a:pPr algn="ctr" fontAlgn="auto">
              <a:spcBef>
                <a:spcPts val="0"/>
              </a:spcBef>
              <a:spcAft>
                <a:spcPts val="0"/>
              </a:spcAft>
              <a:defRPr/>
            </a:pPr>
            <a:r>
              <a:rPr lang="es-E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rPr>
              <a:t>VITAMINA B1</a:t>
            </a:r>
          </a:p>
        </p:txBody>
      </p:sp>
      <p:pic>
        <p:nvPicPr>
          <p:cNvPr id="12290" name="Picture 2" descr="http://tbn3.google.com/images?q=tbn:gS3rAycPE2VfRM:http://4.bp.blogspot.com/_iOUWsYnNbmo/SXTuFR4QeYI/AAAAAAAAEWg/DyS6pFRdT_o/s400/cereal-integral.jpg">
            <a:hlinkClick r:id="rId2"/>
          </p:cNvPr>
          <p:cNvPicPr>
            <a:picLocks noChangeAspect="1" noChangeArrowheads="1"/>
          </p:cNvPicPr>
          <p:nvPr/>
        </p:nvPicPr>
        <p:blipFill>
          <a:blip r:embed="rId3"/>
          <a:srcRect/>
          <a:stretch>
            <a:fillRect/>
          </a:stretch>
        </p:blipFill>
        <p:spPr bwMode="auto">
          <a:xfrm>
            <a:off x="357188" y="1500188"/>
            <a:ext cx="2571750" cy="1630362"/>
          </a:xfrm>
          <a:prstGeom prst="rect">
            <a:avLst/>
          </a:prstGeom>
          <a:noFill/>
          <a:ln w="9525">
            <a:noFill/>
            <a:miter lim="800000"/>
            <a:headEnd/>
            <a:tailEnd/>
          </a:ln>
        </p:spPr>
      </p:pic>
      <p:pic>
        <p:nvPicPr>
          <p:cNvPr id="12292" name="Picture 4" descr="http://tbn1.google.com/images?q=tbn:vCwd4PnHZ_0-9M:http://fotos.sapo.pt/topazio1950/pic/0000r7h4/s375x320">
            <a:hlinkClick r:id="rId4"/>
          </p:cNvPr>
          <p:cNvPicPr>
            <a:picLocks noChangeAspect="1" noChangeArrowheads="1"/>
          </p:cNvPicPr>
          <p:nvPr/>
        </p:nvPicPr>
        <p:blipFill>
          <a:blip r:embed="rId5"/>
          <a:srcRect/>
          <a:stretch>
            <a:fillRect/>
          </a:stretch>
        </p:blipFill>
        <p:spPr bwMode="auto">
          <a:xfrm>
            <a:off x="2857500" y="4357688"/>
            <a:ext cx="1801813" cy="2214562"/>
          </a:xfrm>
          <a:prstGeom prst="rect">
            <a:avLst/>
          </a:prstGeom>
          <a:noFill/>
          <a:ln w="9525">
            <a:noFill/>
            <a:miter lim="800000"/>
            <a:headEnd/>
            <a:tailEnd/>
          </a:ln>
        </p:spPr>
      </p:pic>
      <p:pic>
        <p:nvPicPr>
          <p:cNvPr id="12294" name="Picture 6" descr="http://tbn1.google.com/images?q=tbn:cXe1-xjlYEC9KM:http://www.crossovertrade.com/pictures/brazil_nuts.jpg">
            <a:hlinkClick r:id="rId6"/>
          </p:cNvPr>
          <p:cNvPicPr>
            <a:picLocks noChangeAspect="1" noChangeArrowheads="1"/>
          </p:cNvPicPr>
          <p:nvPr/>
        </p:nvPicPr>
        <p:blipFill>
          <a:blip r:embed="rId7"/>
          <a:srcRect/>
          <a:stretch>
            <a:fillRect/>
          </a:stretch>
        </p:blipFill>
        <p:spPr bwMode="auto">
          <a:xfrm>
            <a:off x="500063" y="3857625"/>
            <a:ext cx="1995487" cy="1500188"/>
          </a:xfrm>
          <a:prstGeom prst="rect">
            <a:avLst/>
          </a:prstGeom>
          <a:noFill/>
          <a:ln w="9525">
            <a:noFill/>
            <a:miter lim="800000"/>
            <a:headEnd/>
            <a:tailEnd/>
          </a:ln>
        </p:spPr>
      </p:pic>
      <p:pic>
        <p:nvPicPr>
          <p:cNvPr id="14338" name="Picture 2" descr="http://mural.uv.es/pearso/image001.jpg"/>
          <p:cNvPicPr>
            <a:picLocks noChangeAspect="1" noChangeArrowheads="1"/>
          </p:cNvPicPr>
          <p:nvPr/>
        </p:nvPicPr>
        <p:blipFill>
          <a:blip r:embed="rId8"/>
          <a:srcRect/>
          <a:stretch>
            <a:fillRect/>
          </a:stretch>
        </p:blipFill>
        <p:spPr bwMode="auto">
          <a:xfrm>
            <a:off x="4929188" y="1714500"/>
            <a:ext cx="3429000" cy="2571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additive="base">
                                        <p:cTn id="7" dur="500" fill="hold"/>
                                        <p:tgtEl>
                                          <p:spTgt spid="14338"/>
                                        </p:tgtEl>
                                        <p:attrNameLst>
                                          <p:attrName>ppt_x</p:attrName>
                                        </p:attrNameLst>
                                      </p:cBhvr>
                                      <p:tavLst>
                                        <p:tav tm="0">
                                          <p:val>
                                            <p:strVal val="#ppt_x"/>
                                          </p:val>
                                        </p:tav>
                                        <p:tav tm="100000">
                                          <p:val>
                                            <p:strVal val="#ppt_x"/>
                                          </p:val>
                                        </p:tav>
                                      </p:tavLst>
                                    </p:anim>
                                    <p:anim calcmode="lin" valueType="num">
                                      <p:cBhvr additive="base">
                                        <p:cTn id="8" dur="500" fill="hold"/>
                                        <p:tgtEl>
                                          <p:spTgt spid="143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290"/>
                                        </p:tgtEl>
                                        <p:attrNameLst>
                                          <p:attrName>style.visibility</p:attrName>
                                        </p:attrNameLst>
                                      </p:cBhvr>
                                      <p:to>
                                        <p:strVal val="visible"/>
                                      </p:to>
                                    </p:set>
                                    <p:anim calcmode="lin" valueType="num">
                                      <p:cBhvr additive="base">
                                        <p:cTn id="13" dur="500" fill="hold"/>
                                        <p:tgtEl>
                                          <p:spTgt spid="12290"/>
                                        </p:tgtEl>
                                        <p:attrNameLst>
                                          <p:attrName>ppt_x</p:attrName>
                                        </p:attrNameLst>
                                      </p:cBhvr>
                                      <p:tavLst>
                                        <p:tav tm="0">
                                          <p:val>
                                            <p:strVal val="#ppt_x"/>
                                          </p:val>
                                        </p:tav>
                                        <p:tav tm="100000">
                                          <p:val>
                                            <p:strVal val="#ppt_x"/>
                                          </p:val>
                                        </p:tav>
                                      </p:tavLst>
                                    </p:anim>
                                    <p:anim calcmode="lin" valueType="num">
                                      <p:cBhvr additive="base">
                                        <p:cTn id="14" dur="500" fill="hold"/>
                                        <p:tgtEl>
                                          <p:spTgt spid="1229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12294"/>
                                        </p:tgtEl>
                                        <p:attrNameLst>
                                          <p:attrName>style.visibility</p:attrName>
                                        </p:attrNameLst>
                                      </p:cBhvr>
                                      <p:to>
                                        <p:strVal val="visible"/>
                                      </p:to>
                                    </p:set>
                                    <p:animEffect transition="in" filter="box(in)">
                                      <p:cBhvr>
                                        <p:cTn id="19" dur="500"/>
                                        <p:tgtEl>
                                          <p:spTgt spid="12294"/>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nodeType="clickEffect">
                                  <p:stCondLst>
                                    <p:cond delay="0"/>
                                  </p:stCondLst>
                                  <p:childTnLst>
                                    <p:set>
                                      <p:cBhvr>
                                        <p:cTn id="23" dur="1" fill="hold">
                                          <p:stCondLst>
                                            <p:cond delay="0"/>
                                          </p:stCondLst>
                                        </p:cTn>
                                        <p:tgtEl>
                                          <p:spTgt spid="12292"/>
                                        </p:tgtEl>
                                        <p:attrNameLst>
                                          <p:attrName>style.visibility</p:attrName>
                                        </p:attrNameLst>
                                      </p:cBhvr>
                                      <p:to>
                                        <p:strVal val="visible"/>
                                      </p:to>
                                    </p:set>
                                    <p:animEffect transition="in" filter="box(in)">
                                      <p:cBhvr>
                                        <p:cTn id="24" dur="500"/>
                                        <p:tgtEl>
                                          <p:spTgt spid="12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500166" y="428604"/>
            <a:ext cx="5237331" cy="923330"/>
          </a:xfrm>
          <a:prstGeom prst="rect">
            <a:avLst/>
          </a:prstGeom>
          <a:noFill/>
        </p:spPr>
        <p:txBody>
          <a:bodyPr wrap="none">
            <a:spAutoFit/>
          </a:bodyPr>
          <a:lstStyle/>
          <a:p>
            <a:pPr algn="ctr" fontAlgn="auto">
              <a:spcBef>
                <a:spcPts val="0"/>
              </a:spcBef>
              <a:spcAft>
                <a:spcPts val="0"/>
              </a:spcAft>
              <a:defRPr/>
            </a:pPr>
            <a:r>
              <a:rPr lang="es-E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rPr>
              <a:t>VITAMINA B2</a:t>
            </a:r>
          </a:p>
        </p:txBody>
      </p:sp>
      <p:pic>
        <p:nvPicPr>
          <p:cNvPr id="11266" name="Picture 2" descr="http://tbn1.google.com/images?q=tbn:AoZVrKa1wukydM:http://www.mistrucosdebelleza.com/imagenes/nueces.jpg">
            <a:hlinkClick r:id="rId2"/>
          </p:cNvPr>
          <p:cNvPicPr>
            <a:picLocks noChangeAspect="1" noChangeArrowheads="1"/>
          </p:cNvPicPr>
          <p:nvPr/>
        </p:nvPicPr>
        <p:blipFill>
          <a:blip r:embed="rId3"/>
          <a:srcRect/>
          <a:stretch>
            <a:fillRect/>
          </a:stretch>
        </p:blipFill>
        <p:spPr bwMode="auto">
          <a:xfrm>
            <a:off x="1000125" y="1714500"/>
            <a:ext cx="2528888" cy="1857375"/>
          </a:xfrm>
          <a:prstGeom prst="rect">
            <a:avLst/>
          </a:prstGeom>
          <a:noFill/>
          <a:ln w="9525">
            <a:noFill/>
            <a:miter lim="800000"/>
            <a:headEnd/>
            <a:tailEnd/>
          </a:ln>
        </p:spPr>
      </p:pic>
      <p:pic>
        <p:nvPicPr>
          <p:cNvPr id="11268" name="Picture 4" descr="http://tbn1.google.com/images?q=tbn:yuRFNlWqKCjzUM:http://www.mercadopremium.com/fotos/Panache%2520de%2520Verduras004.jpg">
            <a:hlinkClick r:id="rId4"/>
          </p:cNvPr>
          <p:cNvPicPr>
            <a:picLocks noChangeAspect="1" noChangeArrowheads="1"/>
          </p:cNvPicPr>
          <p:nvPr/>
        </p:nvPicPr>
        <p:blipFill>
          <a:blip r:embed="rId5"/>
          <a:srcRect/>
          <a:stretch>
            <a:fillRect/>
          </a:stretch>
        </p:blipFill>
        <p:spPr bwMode="auto">
          <a:xfrm>
            <a:off x="4000500" y="1571625"/>
            <a:ext cx="2592388" cy="1857375"/>
          </a:xfrm>
          <a:prstGeom prst="rect">
            <a:avLst/>
          </a:prstGeom>
          <a:noFill/>
          <a:ln w="9525">
            <a:noFill/>
            <a:miter lim="800000"/>
            <a:headEnd/>
            <a:tailEnd/>
          </a:ln>
        </p:spPr>
      </p:pic>
      <p:pic>
        <p:nvPicPr>
          <p:cNvPr id="11270" name="Picture 6" descr="http://tbn0.google.com/images?q=tbn:-MXcwcUpdmqWRM:http://es.geocities.com/sitio_natural/images/cereales.gif">
            <a:hlinkClick r:id="rId6"/>
          </p:cNvPr>
          <p:cNvPicPr>
            <a:picLocks noChangeAspect="1" noChangeArrowheads="1"/>
          </p:cNvPicPr>
          <p:nvPr/>
        </p:nvPicPr>
        <p:blipFill>
          <a:blip r:embed="rId7"/>
          <a:srcRect/>
          <a:stretch>
            <a:fillRect/>
          </a:stretch>
        </p:blipFill>
        <p:spPr bwMode="auto">
          <a:xfrm>
            <a:off x="1143000" y="4143375"/>
            <a:ext cx="1928813" cy="1928813"/>
          </a:xfrm>
          <a:prstGeom prst="rect">
            <a:avLst/>
          </a:prstGeom>
          <a:noFill/>
          <a:ln w="9525">
            <a:noFill/>
            <a:miter lim="800000"/>
            <a:headEnd/>
            <a:tailEnd/>
          </a:ln>
        </p:spPr>
      </p:pic>
      <p:pic>
        <p:nvPicPr>
          <p:cNvPr id="11272" name="Picture 8" descr="http://tbn3.google.com/images?q=tbn:hvC7XDgNqS2tjM:http://nutridieta.com/wp-content/uploads/2009/02/leche-de-arroz.gif">
            <a:hlinkClick r:id="rId8"/>
          </p:cNvPr>
          <p:cNvPicPr>
            <a:picLocks noChangeAspect="1" noChangeArrowheads="1"/>
          </p:cNvPicPr>
          <p:nvPr/>
        </p:nvPicPr>
        <p:blipFill>
          <a:blip r:embed="rId9"/>
          <a:srcRect/>
          <a:stretch>
            <a:fillRect/>
          </a:stretch>
        </p:blipFill>
        <p:spPr bwMode="auto">
          <a:xfrm>
            <a:off x="3357563" y="3929063"/>
            <a:ext cx="2000250" cy="2589212"/>
          </a:xfrm>
          <a:prstGeom prst="rect">
            <a:avLst/>
          </a:prstGeom>
          <a:noFill/>
          <a:ln w="9525">
            <a:noFill/>
            <a:miter lim="800000"/>
            <a:headEnd/>
            <a:tailEnd/>
          </a:ln>
        </p:spPr>
      </p:pic>
      <p:pic>
        <p:nvPicPr>
          <p:cNvPr id="13314" name="Picture 2" descr="http://tbn3.google.com/images?q=tbn:QOELuUyt2wbd8M:http://www.pevoniamexico.com/shop/imagenes/cont-piel2.jpg">
            <a:hlinkClick r:id="rId10"/>
          </p:cNvPr>
          <p:cNvPicPr>
            <a:picLocks noChangeAspect="1" noChangeArrowheads="1"/>
          </p:cNvPicPr>
          <p:nvPr/>
        </p:nvPicPr>
        <p:blipFill>
          <a:blip r:embed="rId11"/>
          <a:srcRect/>
          <a:stretch>
            <a:fillRect/>
          </a:stretch>
        </p:blipFill>
        <p:spPr bwMode="auto">
          <a:xfrm>
            <a:off x="6072188" y="3500438"/>
            <a:ext cx="2092325" cy="29051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 to="" calcmode="lin" valueType="num">
                                      <p:cBhvr>
                                        <p:cTn id="7" dur="1" fill="hold"/>
                                        <p:tgtEl>
                                          <p:spTgt spid="1331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1266"/>
                                        </p:tgtEl>
                                        <p:attrNameLst>
                                          <p:attrName>style.visibility</p:attrName>
                                        </p:attrNameLst>
                                      </p:cBhvr>
                                      <p:to>
                                        <p:strVal val="visible"/>
                                      </p:to>
                                    </p:set>
                                    <p:animEffect transition="in" filter="checkerboard(across)">
                                      <p:cBhvr>
                                        <p:cTn id="12" dur="500"/>
                                        <p:tgtEl>
                                          <p:spTgt spid="11266"/>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1268"/>
                                        </p:tgtEl>
                                        <p:attrNameLst>
                                          <p:attrName>style.visibility</p:attrName>
                                        </p:attrNameLst>
                                      </p:cBhvr>
                                      <p:to>
                                        <p:strVal val="visible"/>
                                      </p:to>
                                    </p:set>
                                    <p:anim to="" calcmode="lin" valueType="num">
                                      <p:cBhvr>
                                        <p:cTn id="17" dur="1" fill="hold"/>
                                        <p:tgtEl>
                                          <p:spTgt spid="11268"/>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1270"/>
                                        </p:tgtEl>
                                        <p:attrNameLst>
                                          <p:attrName>style.visibility</p:attrName>
                                        </p:attrNameLst>
                                      </p:cBhvr>
                                      <p:to>
                                        <p:strVal val="visible"/>
                                      </p:to>
                                    </p:set>
                                    <p:animEffect transition="in" filter="blinds(horizontal)">
                                      <p:cBhvr>
                                        <p:cTn id="22" dur="500"/>
                                        <p:tgtEl>
                                          <p:spTgt spid="11270"/>
                                        </p:tgtEl>
                                      </p:cBhvr>
                                    </p:animEffect>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1272"/>
                                        </p:tgtEl>
                                        <p:attrNameLst>
                                          <p:attrName>style.visibility</p:attrName>
                                        </p:attrNameLst>
                                      </p:cBhvr>
                                      <p:to>
                                        <p:strVal val="visible"/>
                                      </p:to>
                                    </p:set>
                                    <p:anim to="" calcmode="lin" valueType="num">
                                      <p:cBhvr>
                                        <p:cTn id="27" dur="1" fill="hold"/>
                                        <p:tgtEl>
                                          <p:spTgt spid="1127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1500166" y="428604"/>
            <a:ext cx="4806124" cy="923330"/>
          </a:xfrm>
          <a:prstGeom prst="rect">
            <a:avLst/>
          </a:prstGeom>
          <a:noFill/>
        </p:spPr>
        <p:txBody>
          <a:bodyPr wrap="none">
            <a:spAutoFit/>
          </a:bodyPr>
          <a:lstStyle/>
          <a:p>
            <a:pPr algn="ctr" fontAlgn="auto">
              <a:spcBef>
                <a:spcPts val="0"/>
              </a:spcBef>
              <a:spcAft>
                <a:spcPts val="0"/>
              </a:spcAft>
              <a:defRPr/>
            </a:pPr>
            <a:r>
              <a:rPr lang="es-E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rPr>
              <a:t>VITAMINA C</a:t>
            </a:r>
          </a:p>
        </p:txBody>
      </p:sp>
      <p:pic>
        <p:nvPicPr>
          <p:cNvPr id="14338" name="Picture 2" descr="http://tbn3.google.com/images?q=tbn:_3YTgEUDr5EHZM:http://www.cestaspararegalo.com/images/guayaba2.jpg">
            <a:hlinkClick r:id="rId2"/>
          </p:cNvPr>
          <p:cNvPicPr>
            <a:picLocks noChangeAspect="1" noChangeArrowheads="1"/>
          </p:cNvPicPr>
          <p:nvPr/>
        </p:nvPicPr>
        <p:blipFill>
          <a:blip r:embed="rId3"/>
          <a:srcRect/>
          <a:stretch>
            <a:fillRect/>
          </a:stretch>
        </p:blipFill>
        <p:spPr bwMode="auto">
          <a:xfrm>
            <a:off x="714375" y="1500188"/>
            <a:ext cx="2071688" cy="2071687"/>
          </a:xfrm>
          <a:prstGeom prst="rect">
            <a:avLst/>
          </a:prstGeom>
          <a:noFill/>
          <a:ln w="9525">
            <a:noFill/>
            <a:miter lim="800000"/>
            <a:headEnd/>
            <a:tailEnd/>
          </a:ln>
        </p:spPr>
      </p:pic>
      <p:pic>
        <p:nvPicPr>
          <p:cNvPr id="14340" name="Picture 4" descr="http://tbn2.google.com/images?q=tbn:1b-6yh4-C8F7iM:http://www.bewellbuzz.com/wp-content/uploads/2009/02/kiwi.jpg">
            <a:hlinkClick r:id="rId4"/>
          </p:cNvPr>
          <p:cNvPicPr>
            <a:picLocks noChangeAspect="1" noChangeArrowheads="1"/>
          </p:cNvPicPr>
          <p:nvPr/>
        </p:nvPicPr>
        <p:blipFill>
          <a:blip r:embed="rId5"/>
          <a:srcRect/>
          <a:stretch>
            <a:fillRect/>
          </a:stretch>
        </p:blipFill>
        <p:spPr bwMode="auto">
          <a:xfrm>
            <a:off x="3000375" y="2571750"/>
            <a:ext cx="2286000" cy="1722438"/>
          </a:xfrm>
          <a:prstGeom prst="rect">
            <a:avLst/>
          </a:prstGeom>
          <a:noFill/>
          <a:ln w="9525">
            <a:noFill/>
            <a:miter lim="800000"/>
            <a:headEnd/>
            <a:tailEnd/>
          </a:ln>
        </p:spPr>
      </p:pic>
      <p:pic>
        <p:nvPicPr>
          <p:cNvPr id="14342" name="Picture 6" descr="http://tbn0.google.com/images?q=tbn:5BtM_A-dc0DVOM:http://www.tropicalfruitandveg.co.uk/images/feijoa.jpg">
            <a:hlinkClick r:id="rId6"/>
          </p:cNvPr>
          <p:cNvPicPr>
            <a:picLocks noChangeAspect="1" noChangeArrowheads="1"/>
          </p:cNvPicPr>
          <p:nvPr/>
        </p:nvPicPr>
        <p:blipFill>
          <a:blip r:embed="rId7"/>
          <a:srcRect/>
          <a:stretch>
            <a:fillRect/>
          </a:stretch>
        </p:blipFill>
        <p:spPr bwMode="auto">
          <a:xfrm>
            <a:off x="5429250" y="1500188"/>
            <a:ext cx="2857500" cy="1979612"/>
          </a:xfrm>
          <a:prstGeom prst="rect">
            <a:avLst/>
          </a:prstGeom>
          <a:noFill/>
          <a:ln w="9525">
            <a:noFill/>
            <a:miter lim="800000"/>
            <a:headEnd/>
            <a:tailEnd/>
          </a:ln>
        </p:spPr>
      </p:pic>
      <p:pic>
        <p:nvPicPr>
          <p:cNvPr id="14344" name="Picture 8" descr="http://tbn0.google.com/images?q=tbn:IvpYsROzwGuokM:http://coachingfinanciero.files.wordpress.com/2009/05/naranja.jpg">
            <a:hlinkClick r:id="rId8"/>
          </p:cNvPr>
          <p:cNvPicPr>
            <a:picLocks noChangeAspect="1" noChangeArrowheads="1"/>
          </p:cNvPicPr>
          <p:nvPr/>
        </p:nvPicPr>
        <p:blipFill>
          <a:blip r:embed="rId9"/>
          <a:srcRect/>
          <a:stretch>
            <a:fillRect/>
          </a:stretch>
        </p:blipFill>
        <p:spPr bwMode="auto">
          <a:xfrm>
            <a:off x="500063" y="3714750"/>
            <a:ext cx="2500312" cy="2159000"/>
          </a:xfrm>
          <a:prstGeom prst="rect">
            <a:avLst/>
          </a:prstGeom>
          <a:noFill/>
          <a:ln w="9525">
            <a:noFill/>
            <a:miter lim="800000"/>
            <a:headEnd/>
            <a:tailEnd/>
          </a:ln>
        </p:spPr>
      </p:pic>
      <p:pic>
        <p:nvPicPr>
          <p:cNvPr id="14346" name="Picture 10" descr="http://tbn0.google.com/images?q=tbn:8Gqw3MD9emn7IM:http://cienciaaldia.files.wordpress.com/2009/04/brocoli-art.jpg">
            <a:hlinkClick r:id="rId10"/>
          </p:cNvPr>
          <p:cNvPicPr>
            <a:picLocks noChangeAspect="1" noChangeArrowheads="1"/>
          </p:cNvPicPr>
          <p:nvPr/>
        </p:nvPicPr>
        <p:blipFill>
          <a:blip r:embed="rId11"/>
          <a:srcRect/>
          <a:stretch>
            <a:fillRect/>
          </a:stretch>
        </p:blipFill>
        <p:spPr bwMode="auto">
          <a:xfrm>
            <a:off x="6143625" y="3571875"/>
            <a:ext cx="1935163" cy="2286000"/>
          </a:xfrm>
          <a:prstGeom prst="rect">
            <a:avLst/>
          </a:prstGeom>
          <a:noFill/>
          <a:ln w="9525">
            <a:noFill/>
            <a:miter lim="800000"/>
            <a:headEnd/>
            <a:tailEnd/>
          </a:ln>
        </p:spPr>
      </p:pic>
      <p:pic>
        <p:nvPicPr>
          <p:cNvPr id="14348" name="Picture 12" descr="http://tbn0.google.com/images?q=tbn:O67YjYvdjS_k0M:http://www.verdyfrut.cl/2009/wp-content/uploads/wpsc/product_images/coliflor.jpg">
            <a:hlinkClick r:id="rId12"/>
          </p:cNvPr>
          <p:cNvPicPr>
            <a:picLocks noChangeAspect="1" noChangeArrowheads="1"/>
          </p:cNvPicPr>
          <p:nvPr/>
        </p:nvPicPr>
        <p:blipFill>
          <a:blip r:embed="rId13"/>
          <a:srcRect/>
          <a:stretch>
            <a:fillRect/>
          </a:stretch>
        </p:blipFill>
        <p:spPr bwMode="auto">
          <a:xfrm>
            <a:off x="3571875" y="4429125"/>
            <a:ext cx="2143125" cy="21431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 to="" calcmode="lin" valueType="num">
                                      <p:cBhvr>
                                        <p:cTn id="7" dur="1" fill="hold"/>
                                        <p:tgtEl>
                                          <p:spTgt spid="1433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4340"/>
                                        </p:tgtEl>
                                        <p:attrNameLst>
                                          <p:attrName>style.visibility</p:attrName>
                                        </p:attrNameLst>
                                      </p:cBhvr>
                                      <p:to>
                                        <p:strVal val="visible"/>
                                      </p:to>
                                    </p:set>
                                    <p:anim to="" calcmode="lin" valueType="num">
                                      <p:cBhvr>
                                        <p:cTn id="12" dur="1" fill="hold"/>
                                        <p:tgtEl>
                                          <p:spTgt spid="1434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4342"/>
                                        </p:tgtEl>
                                        <p:attrNameLst>
                                          <p:attrName>style.visibility</p:attrName>
                                        </p:attrNameLst>
                                      </p:cBhvr>
                                      <p:to>
                                        <p:strVal val="visible"/>
                                      </p:to>
                                    </p:set>
                                    <p:anim to="" calcmode="lin" valueType="num">
                                      <p:cBhvr>
                                        <p:cTn id="17" dur="1" fill="hold"/>
                                        <p:tgtEl>
                                          <p:spTgt spid="1434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4344"/>
                                        </p:tgtEl>
                                        <p:attrNameLst>
                                          <p:attrName>style.visibility</p:attrName>
                                        </p:attrNameLst>
                                      </p:cBhvr>
                                      <p:to>
                                        <p:strVal val="visible"/>
                                      </p:to>
                                    </p:set>
                                    <p:anim to="" calcmode="lin" valueType="num">
                                      <p:cBhvr>
                                        <p:cTn id="22" dur="1" fill="hold"/>
                                        <p:tgtEl>
                                          <p:spTgt spid="1434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4348"/>
                                        </p:tgtEl>
                                        <p:attrNameLst>
                                          <p:attrName>style.visibility</p:attrName>
                                        </p:attrNameLst>
                                      </p:cBhvr>
                                      <p:to>
                                        <p:strVal val="visible"/>
                                      </p:to>
                                    </p:set>
                                    <p:anim to="" calcmode="lin" valueType="num">
                                      <p:cBhvr>
                                        <p:cTn id="27" dur="1" fill="hold"/>
                                        <p:tgtEl>
                                          <p:spTgt spid="1434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4346"/>
                                        </p:tgtEl>
                                        <p:attrNameLst>
                                          <p:attrName>style.visibility</p:attrName>
                                        </p:attrNameLst>
                                      </p:cBhvr>
                                      <p:to>
                                        <p:strVal val="visible"/>
                                      </p:to>
                                    </p:set>
                                    <p:anim to="" calcmode="lin" valueType="num">
                                      <p:cBhvr>
                                        <p:cTn id="32" dur="1" fill="hold"/>
                                        <p:tgtEl>
                                          <p:spTgt spid="1434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tbn1.google.com/images?q=tbn:EYjxn3dwwY5X6M:http://web.educastur.princast.es/eei/zorrilla/logotipos/zanahoria.gif">
            <a:hlinkClick r:id="rId2"/>
          </p:cNvPr>
          <p:cNvPicPr>
            <a:picLocks noChangeAspect="1" noChangeArrowheads="1"/>
          </p:cNvPicPr>
          <p:nvPr/>
        </p:nvPicPr>
        <p:blipFill>
          <a:blip r:embed="rId3"/>
          <a:srcRect/>
          <a:stretch>
            <a:fillRect/>
          </a:stretch>
        </p:blipFill>
        <p:spPr bwMode="auto">
          <a:xfrm>
            <a:off x="285750" y="1714500"/>
            <a:ext cx="1938338" cy="2714625"/>
          </a:xfrm>
          <a:prstGeom prst="rect">
            <a:avLst/>
          </a:prstGeom>
          <a:noFill/>
          <a:ln w="9525">
            <a:noFill/>
            <a:miter lim="800000"/>
            <a:headEnd/>
            <a:tailEnd/>
          </a:ln>
        </p:spPr>
      </p:pic>
      <p:pic>
        <p:nvPicPr>
          <p:cNvPr id="13316" name="Picture 4" descr="http://tbn3.google.com/images?q=tbn:I8MX42Lh_dmqGM:http://usuarios.lycos.es/troglodyte/Tomate1.gif">
            <a:hlinkClick r:id="rId4"/>
          </p:cNvPr>
          <p:cNvPicPr>
            <a:picLocks noChangeAspect="1" noChangeArrowheads="1"/>
          </p:cNvPicPr>
          <p:nvPr/>
        </p:nvPicPr>
        <p:blipFill>
          <a:blip r:embed="rId5"/>
          <a:srcRect/>
          <a:stretch>
            <a:fillRect/>
          </a:stretch>
        </p:blipFill>
        <p:spPr bwMode="auto">
          <a:xfrm>
            <a:off x="2714625" y="4500563"/>
            <a:ext cx="1881188" cy="1928812"/>
          </a:xfrm>
          <a:prstGeom prst="rect">
            <a:avLst/>
          </a:prstGeom>
          <a:noFill/>
          <a:ln w="9525">
            <a:noFill/>
            <a:miter lim="800000"/>
            <a:headEnd/>
            <a:tailEnd/>
          </a:ln>
        </p:spPr>
      </p:pic>
      <p:pic>
        <p:nvPicPr>
          <p:cNvPr id="13318" name="Picture 6" descr="http://tbn0.google.com/images?q=tbn:TswsfgXdYSkHRM:http://www.bricopage.com/horticultura/imagenes/espinacas1.jpg">
            <a:hlinkClick r:id="rId6"/>
          </p:cNvPr>
          <p:cNvPicPr>
            <a:picLocks noChangeAspect="1" noChangeArrowheads="1"/>
          </p:cNvPicPr>
          <p:nvPr/>
        </p:nvPicPr>
        <p:blipFill>
          <a:blip r:embed="rId7"/>
          <a:srcRect/>
          <a:stretch>
            <a:fillRect/>
          </a:stretch>
        </p:blipFill>
        <p:spPr bwMode="auto">
          <a:xfrm>
            <a:off x="4286250" y="2786063"/>
            <a:ext cx="1825625" cy="1668462"/>
          </a:xfrm>
          <a:prstGeom prst="rect">
            <a:avLst/>
          </a:prstGeom>
          <a:noFill/>
          <a:ln w="9525">
            <a:noFill/>
            <a:miter lim="800000"/>
            <a:headEnd/>
            <a:tailEnd/>
          </a:ln>
        </p:spPr>
      </p:pic>
      <p:pic>
        <p:nvPicPr>
          <p:cNvPr id="13320" name="Picture 8" descr="http://tbn2.google.com/images?q=tbn:w286ZN7jsH6WlM:http://blog.editorialcm.es/__oneclick_uploads/2008/11/melocoton.jpg">
            <a:hlinkClick r:id="rId8"/>
          </p:cNvPr>
          <p:cNvPicPr>
            <a:picLocks noChangeAspect="1" noChangeArrowheads="1"/>
          </p:cNvPicPr>
          <p:nvPr/>
        </p:nvPicPr>
        <p:blipFill>
          <a:blip r:embed="rId9"/>
          <a:srcRect/>
          <a:stretch>
            <a:fillRect/>
          </a:stretch>
        </p:blipFill>
        <p:spPr bwMode="auto">
          <a:xfrm>
            <a:off x="5000625" y="4643438"/>
            <a:ext cx="1500188" cy="1747837"/>
          </a:xfrm>
          <a:prstGeom prst="rect">
            <a:avLst/>
          </a:prstGeom>
          <a:noFill/>
          <a:ln w="9525">
            <a:noFill/>
            <a:miter lim="800000"/>
            <a:headEnd/>
            <a:tailEnd/>
          </a:ln>
        </p:spPr>
      </p:pic>
      <p:pic>
        <p:nvPicPr>
          <p:cNvPr id="13322" name="Picture 10" descr="http://tbn3.google.com/images?q=tbn:MvnbjPb296jpKM:http://www.mercandoenlinea.com/catalogo/images/melon.jpg">
            <a:hlinkClick r:id="rId10"/>
          </p:cNvPr>
          <p:cNvPicPr>
            <a:picLocks noChangeAspect="1" noChangeArrowheads="1"/>
          </p:cNvPicPr>
          <p:nvPr/>
        </p:nvPicPr>
        <p:blipFill>
          <a:blip r:embed="rId11"/>
          <a:srcRect/>
          <a:stretch>
            <a:fillRect/>
          </a:stretch>
        </p:blipFill>
        <p:spPr bwMode="auto">
          <a:xfrm>
            <a:off x="2571750" y="2928938"/>
            <a:ext cx="1431925" cy="1500187"/>
          </a:xfrm>
          <a:prstGeom prst="rect">
            <a:avLst/>
          </a:prstGeom>
          <a:noFill/>
          <a:ln w="9525">
            <a:noFill/>
            <a:miter lim="800000"/>
            <a:headEnd/>
            <a:tailEnd/>
          </a:ln>
        </p:spPr>
      </p:pic>
      <p:pic>
        <p:nvPicPr>
          <p:cNvPr id="13324" name="Picture 12" descr="http://tbn2.google.com/images?q=tbn:yqduKJCIriubLM:http://importfood.com/media/mango1l.jpg">
            <a:hlinkClick r:id="rId12"/>
          </p:cNvPr>
          <p:cNvPicPr>
            <a:picLocks noChangeAspect="1" noChangeArrowheads="1"/>
          </p:cNvPicPr>
          <p:nvPr/>
        </p:nvPicPr>
        <p:blipFill>
          <a:blip r:embed="rId13"/>
          <a:srcRect/>
          <a:stretch>
            <a:fillRect/>
          </a:stretch>
        </p:blipFill>
        <p:spPr bwMode="auto">
          <a:xfrm>
            <a:off x="500063" y="4786313"/>
            <a:ext cx="1846262" cy="1643062"/>
          </a:xfrm>
          <a:prstGeom prst="rect">
            <a:avLst/>
          </a:prstGeom>
          <a:noFill/>
          <a:ln w="9525">
            <a:noFill/>
            <a:miter lim="800000"/>
            <a:headEnd/>
            <a:tailEnd/>
          </a:ln>
        </p:spPr>
      </p:pic>
      <p:sp>
        <p:nvSpPr>
          <p:cNvPr id="8" name="7 Rectángulo"/>
          <p:cNvSpPr/>
          <p:nvPr/>
        </p:nvSpPr>
        <p:spPr>
          <a:xfrm>
            <a:off x="2214546" y="428604"/>
            <a:ext cx="4884671" cy="923330"/>
          </a:xfrm>
          <a:prstGeom prst="rect">
            <a:avLst/>
          </a:prstGeom>
          <a:noFill/>
        </p:spPr>
        <p:txBody>
          <a:bodyPr wrap="none">
            <a:spAutoFit/>
          </a:bodyPr>
          <a:lstStyle/>
          <a:p>
            <a:pPr algn="ctr" fontAlgn="auto">
              <a:spcBef>
                <a:spcPts val="0"/>
              </a:spcBef>
              <a:spcAft>
                <a:spcPts val="0"/>
              </a:spcAft>
              <a:defRPr/>
            </a:pPr>
            <a:r>
              <a:rPr lang="es-E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rPr>
              <a:t>VITAMINA A</a:t>
            </a:r>
          </a:p>
        </p:txBody>
      </p:sp>
      <p:pic>
        <p:nvPicPr>
          <p:cNvPr id="11266" name="Picture 2" descr="http://www.proyectosalonhogar.com/Enciclopedia/Conoce_tu_cuerpo/ojo2.jpg"/>
          <p:cNvPicPr>
            <a:picLocks noChangeAspect="1" noChangeArrowheads="1"/>
          </p:cNvPicPr>
          <p:nvPr/>
        </p:nvPicPr>
        <p:blipFill>
          <a:blip r:embed="rId14"/>
          <a:srcRect/>
          <a:stretch>
            <a:fillRect/>
          </a:stretch>
        </p:blipFill>
        <p:spPr bwMode="auto">
          <a:xfrm>
            <a:off x="5643563" y="1571625"/>
            <a:ext cx="2589212" cy="15001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 to="" calcmode="lin" valueType="num">
                                      <p:cBhvr>
                                        <p:cTn id="7" dur="1" fill="hold"/>
                                        <p:tgtEl>
                                          <p:spTgt spid="1126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3314"/>
                                        </p:tgtEl>
                                        <p:attrNameLst>
                                          <p:attrName>style.visibility</p:attrName>
                                        </p:attrNameLst>
                                      </p:cBhvr>
                                      <p:to>
                                        <p:strVal val="visible"/>
                                      </p:to>
                                    </p:set>
                                    <p:anim to="" calcmode="lin" valueType="num">
                                      <p:cBhvr>
                                        <p:cTn id="12" dur="1" fill="hold"/>
                                        <p:tgtEl>
                                          <p:spTgt spid="1331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3322"/>
                                        </p:tgtEl>
                                        <p:attrNameLst>
                                          <p:attrName>style.visibility</p:attrName>
                                        </p:attrNameLst>
                                      </p:cBhvr>
                                      <p:to>
                                        <p:strVal val="visible"/>
                                      </p:to>
                                    </p:set>
                                    <p:animEffect transition="in" filter="box(in)">
                                      <p:cBhvr>
                                        <p:cTn id="17" dur="500"/>
                                        <p:tgtEl>
                                          <p:spTgt spid="13322"/>
                                        </p:tgtEl>
                                      </p:cBhvr>
                                    </p:animEffec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3318"/>
                                        </p:tgtEl>
                                        <p:attrNameLst>
                                          <p:attrName>style.visibility</p:attrName>
                                        </p:attrNameLst>
                                      </p:cBhvr>
                                      <p:to>
                                        <p:strVal val="visible"/>
                                      </p:to>
                                    </p:set>
                                    <p:anim to="" calcmode="lin" valueType="num">
                                      <p:cBhvr>
                                        <p:cTn id="22" dur="1" fill="hold"/>
                                        <p:tgtEl>
                                          <p:spTgt spid="1331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3324"/>
                                        </p:tgtEl>
                                        <p:attrNameLst>
                                          <p:attrName>style.visibility</p:attrName>
                                        </p:attrNameLst>
                                      </p:cBhvr>
                                      <p:to>
                                        <p:strVal val="visible"/>
                                      </p:to>
                                    </p:set>
                                    <p:anim to="" calcmode="lin" valueType="num">
                                      <p:cBhvr>
                                        <p:cTn id="27" dur="1" fill="hold"/>
                                        <p:tgtEl>
                                          <p:spTgt spid="1332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3316"/>
                                        </p:tgtEl>
                                        <p:attrNameLst>
                                          <p:attrName>style.visibility</p:attrName>
                                        </p:attrNameLst>
                                      </p:cBhvr>
                                      <p:to>
                                        <p:strVal val="visible"/>
                                      </p:to>
                                    </p:set>
                                    <p:anim to="" calcmode="lin" valueType="num">
                                      <p:cBhvr>
                                        <p:cTn id="32" dur="1" fill="hold"/>
                                        <p:tgtEl>
                                          <p:spTgt spid="1331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3320"/>
                                        </p:tgtEl>
                                        <p:attrNameLst>
                                          <p:attrName>style.visibility</p:attrName>
                                        </p:attrNameLst>
                                      </p:cBhvr>
                                      <p:to>
                                        <p:strVal val="visible"/>
                                      </p:to>
                                    </p:set>
                                    <p:animEffect transition="in" filter="blinds(horizontal)">
                                      <p:cBhvr>
                                        <p:cTn id="37" dur="500"/>
                                        <p:tgtEl>
                                          <p:spTgt spid="133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714375" y="571500"/>
            <a:ext cx="7086600" cy="58324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to="" calcmode="lin" valueType="num">
                                      <p:cBhvr>
                                        <p:cTn id="7" dur="1" fill="hold"/>
                                        <p:tgtEl>
                                          <p:spTgt spid="102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500562" y="500042"/>
            <a:ext cx="2449709" cy="769441"/>
          </a:xfrm>
          <a:prstGeom prst="rect">
            <a:avLst/>
          </a:prstGeom>
          <a:noFill/>
        </p:spPr>
        <p:txBody>
          <a:bodyPr wrap="none">
            <a:spAutoFit/>
          </a:bodyPr>
          <a:lstStyle/>
          <a:p>
            <a:pPr algn="ctr" fontAlgn="auto">
              <a:spcBef>
                <a:spcPts val="0"/>
              </a:spcBef>
              <a:spcAft>
                <a:spcPts val="0"/>
              </a:spcAft>
              <a:defRPr/>
            </a:pPr>
            <a:r>
              <a:rPr lang="es-ES" sz="4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rPr>
              <a:t>HIERRO</a:t>
            </a:r>
          </a:p>
        </p:txBody>
      </p:sp>
      <p:pic>
        <p:nvPicPr>
          <p:cNvPr id="10244" name="Picture 4" descr="http://tbn0.google.com/images?q=tbn:F4ncI7_B3PyplM:http://i208.photobucket.com/albums/bb17/tsaitami/frijoles.jpg">
            <a:hlinkClick r:id="rId2"/>
          </p:cNvPr>
          <p:cNvPicPr>
            <a:picLocks noChangeAspect="1" noChangeArrowheads="1"/>
          </p:cNvPicPr>
          <p:nvPr/>
        </p:nvPicPr>
        <p:blipFill>
          <a:blip r:embed="rId3"/>
          <a:srcRect/>
          <a:stretch>
            <a:fillRect/>
          </a:stretch>
        </p:blipFill>
        <p:spPr bwMode="auto">
          <a:xfrm>
            <a:off x="714375" y="1714500"/>
            <a:ext cx="2455863" cy="1643063"/>
          </a:xfrm>
          <a:prstGeom prst="rect">
            <a:avLst/>
          </a:prstGeom>
          <a:noFill/>
          <a:ln w="9525">
            <a:noFill/>
            <a:miter lim="800000"/>
            <a:headEnd/>
            <a:tailEnd/>
          </a:ln>
        </p:spPr>
      </p:pic>
      <p:pic>
        <p:nvPicPr>
          <p:cNvPr id="10246" name="Picture 6" descr="http://tbn1.google.com/images?q=tbn:dPDBT4lBmQuk9M:http://www.las7enpunto.com/wp-content/uploads/2009/05/1-45.jpg">
            <a:hlinkClick r:id="rId4"/>
          </p:cNvPr>
          <p:cNvPicPr>
            <a:picLocks noChangeAspect="1" noChangeArrowheads="1"/>
          </p:cNvPicPr>
          <p:nvPr/>
        </p:nvPicPr>
        <p:blipFill>
          <a:blip r:embed="rId5"/>
          <a:srcRect/>
          <a:stretch>
            <a:fillRect/>
          </a:stretch>
        </p:blipFill>
        <p:spPr bwMode="auto">
          <a:xfrm>
            <a:off x="3571875" y="4286250"/>
            <a:ext cx="2571750" cy="1933575"/>
          </a:xfrm>
          <a:prstGeom prst="rect">
            <a:avLst/>
          </a:prstGeom>
          <a:noFill/>
          <a:ln w="9525">
            <a:noFill/>
            <a:miter lim="800000"/>
            <a:headEnd/>
            <a:tailEnd/>
          </a:ln>
        </p:spPr>
      </p:pic>
      <p:pic>
        <p:nvPicPr>
          <p:cNvPr id="10248" name="Picture 8" descr="http://tbn2.google.com/images?q=tbn:waMeigeKx_YeVM:http://www.jaimenavarueda.com/wp-content/uploads/2009/05/verduras.jpg">
            <a:hlinkClick r:id="rId6"/>
          </p:cNvPr>
          <p:cNvPicPr>
            <a:picLocks noChangeAspect="1" noChangeArrowheads="1"/>
          </p:cNvPicPr>
          <p:nvPr/>
        </p:nvPicPr>
        <p:blipFill>
          <a:blip r:embed="rId7"/>
          <a:srcRect/>
          <a:stretch>
            <a:fillRect/>
          </a:stretch>
        </p:blipFill>
        <p:spPr bwMode="auto">
          <a:xfrm>
            <a:off x="857250" y="3857625"/>
            <a:ext cx="2092325" cy="1785938"/>
          </a:xfrm>
          <a:prstGeom prst="rect">
            <a:avLst/>
          </a:prstGeom>
          <a:noFill/>
          <a:ln w="9525">
            <a:noFill/>
            <a:miter lim="800000"/>
            <a:headEnd/>
            <a:tailEnd/>
          </a:ln>
        </p:spPr>
      </p:pic>
      <p:pic>
        <p:nvPicPr>
          <p:cNvPr id="10242" name="Picture 2" descr="http://mix.fresqui.com/files/images/000000000_4.jpg"/>
          <p:cNvPicPr>
            <a:picLocks noChangeAspect="1" noChangeArrowheads="1"/>
          </p:cNvPicPr>
          <p:nvPr/>
        </p:nvPicPr>
        <p:blipFill>
          <a:blip r:embed="rId8"/>
          <a:srcRect/>
          <a:stretch>
            <a:fillRect/>
          </a:stretch>
        </p:blipFill>
        <p:spPr bwMode="auto">
          <a:xfrm>
            <a:off x="5143500" y="1428750"/>
            <a:ext cx="2381250" cy="23812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242"/>
                                        </p:tgtEl>
                                        <p:attrNameLst>
                                          <p:attrName>style.visibility</p:attrName>
                                        </p:attrNameLst>
                                      </p:cBhvr>
                                      <p:to>
                                        <p:strVal val="visible"/>
                                      </p:to>
                                    </p:set>
                                    <p:anim to="" calcmode="lin" valueType="num">
                                      <p:cBhvr>
                                        <p:cTn id="12" dur="1" fill="hold"/>
                                        <p:tgtEl>
                                          <p:spTgt spid="1024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0244"/>
                                        </p:tgtEl>
                                        <p:attrNameLst>
                                          <p:attrName>style.visibility</p:attrName>
                                        </p:attrNameLst>
                                      </p:cBhvr>
                                      <p:to>
                                        <p:strVal val="visible"/>
                                      </p:to>
                                    </p:set>
                                    <p:anim to="" calcmode="lin" valueType="num">
                                      <p:cBhvr>
                                        <p:cTn id="17" dur="1" fill="hold"/>
                                        <p:tgtEl>
                                          <p:spTgt spid="1024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248"/>
                                        </p:tgtEl>
                                        <p:attrNameLst>
                                          <p:attrName>style.visibility</p:attrName>
                                        </p:attrNameLst>
                                      </p:cBhvr>
                                      <p:to>
                                        <p:strVal val="visible"/>
                                      </p:to>
                                    </p:set>
                                    <p:anim to="" calcmode="lin" valueType="num">
                                      <p:cBhvr>
                                        <p:cTn id="22" dur="1" fill="hold"/>
                                        <p:tgtEl>
                                          <p:spTgt spid="1024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0246"/>
                                        </p:tgtEl>
                                        <p:attrNameLst>
                                          <p:attrName>style.visibility</p:attrName>
                                        </p:attrNameLst>
                                      </p:cBhvr>
                                      <p:to>
                                        <p:strVal val="visible"/>
                                      </p:to>
                                    </p:set>
                                    <p:anim calcmode="lin" valueType="num">
                                      <p:cBhvr additive="base">
                                        <p:cTn id="27" dur="500" fill="hold"/>
                                        <p:tgtEl>
                                          <p:spTgt spid="10246"/>
                                        </p:tgtEl>
                                        <p:attrNameLst>
                                          <p:attrName>ppt_x</p:attrName>
                                        </p:attrNameLst>
                                      </p:cBhvr>
                                      <p:tavLst>
                                        <p:tav tm="0">
                                          <p:val>
                                            <p:strVal val="#ppt_x"/>
                                          </p:val>
                                        </p:tav>
                                        <p:tav tm="100000">
                                          <p:val>
                                            <p:strVal val="#ppt_x"/>
                                          </p:val>
                                        </p:tav>
                                      </p:tavLst>
                                    </p:anim>
                                    <p:anim calcmode="lin" valueType="num">
                                      <p:cBhvr additive="base">
                                        <p:cTn id="28" dur="500" fill="hold"/>
                                        <p:tgtEl>
                                          <p:spTgt spid="102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3108" y="428604"/>
            <a:ext cx="2364750" cy="769441"/>
          </a:xfrm>
          <a:prstGeom prst="rect">
            <a:avLst/>
          </a:prstGeom>
          <a:noFill/>
        </p:spPr>
        <p:txBody>
          <a:bodyPr wrap="none">
            <a:spAutoFit/>
          </a:bodyPr>
          <a:lstStyle/>
          <a:p>
            <a:pPr algn="ctr" fontAlgn="auto">
              <a:spcBef>
                <a:spcPts val="0"/>
              </a:spcBef>
              <a:spcAft>
                <a:spcPts val="0"/>
              </a:spcAft>
              <a:defRPr/>
            </a:pPr>
            <a:r>
              <a:rPr lang="es-ES" sz="4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rPr>
              <a:t>CALCIO</a:t>
            </a:r>
          </a:p>
        </p:txBody>
      </p:sp>
      <p:pic>
        <p:nvPicPr>
          <p:cNvPr id="9218" name="Picture 2" descr="http://tbn1.google.com/images?q=tbn:pm9Nogx2k2911M:http://i203.photobucket.com/albums/aa26/Charly100/lacteos.jpg">
            <a:hlinkClick r:id="rId2"/>
          </p:cNvPr>
          <p:cNvPicPr>
            <a:picLocks noChangeAspect="1" noChangeArrowheads="1"/>
          </p:cNvPicPr>
          <p:nvPr/>
        </p:nvPicPr>
        <p:blipFill>
          <a:blip r:embed="rId3"/>
          <a:srcRect/>
          <a:stretch>
            <a:fillRect/>
          </a:stretch>
        </p:blipFill>
        <p:spPr bwMode="auto">
          <a:xfrm>
            <a:off x="571500" y="1571625"/>
            <a:ext cx="2673350" cy="2143125"/>
          </a:xfrm>
          <a:prstGeom prst="rect">
            <a:avLst/>
          </a:prstGeom>
          <a:noFill/>
          <a:ln w="9525">
            <a:noFill/>
            <a:miter lim="800000"/>
            <a:headEnd/>
            <a:tailEnd/>
          </a:ln>
        </p:spPr>
      </p:pic>
      <p:pic>
        <p:nvPicPr>
          <p:cNvPr id="9220" name="Picture 4" descr="http://tbn2.google.com/images?q=tbn:itkmLs7ty8uo0M:http://www.blogdecocina.com.ar/blog/wp-content/uploads/2009/05/brocoli.jpg">
            <a:hlinkClick r:id="rId4"/>
          </p:cNvPr>
          <p:cNvPicPr>
            <a:picLocks noChangeAspect="1" noChangeArrowheads="1"/>
          </p:cNvPicPr>
          <p:nvPr/>
        </p:nvPicPr>
        <p:blipFill>
          <a:blip r:embed="rId5"/>
          <a:srcRect/>
          <a:stretch>
            <a:fillRect/>
          </a:stretch>
        </p:blipFill>
        <p:spPr bwMode="auto">
          <a:xfrm>
            <a:off x="3643313" y="4286250"/>
            <a:ext cx="1590675" cy="2071688"/>
          </a:xfrm>
          <a:prstGeom prst="rect">
            <a:avLst/>
          </a:prstGeom>
          <a:noFill/>
          <a:ln w="9525">
            <a:noFill/>
            <a:miter lim="800000"/>
            <a:headEnd/>
            <a:tailEnd/>
          </a:ln>
        </p:spPr>
      </p:pic>
      <p:pic>
        <p:nvPicPr>
          <p:cNvPr id="5" name="Picture 8" descr="http://tbn2.google.com/images?q=tbn:waMeigeKx_YeVM:http://www.jaimenavarueda.com/wp-content/uploads/2009/05/verduras.jpg">
            <a:hlinkClick r:id="rId6"/>
          </p:cNvPr>
          <p:cNvPicPr>
            <a:picLocks noChangeAspect="1" noChangeArrowheads="1"/>
          </p:cNvPicPr>
          <p:nvPr/>
        </p:nvPicPr>
        <p:blipFill>
          <a:blip r:embed="rId7"/>
          <a:srcRect/>
          <a:stretch>
            <a:fillRect/>
          </a:stretch>
        </p:blipFill>
        <p:spPr bwMode="auto">
          <a:xfrm>
            <a:off x="5572125" y="4572000"/>
            <a:ext cx="2176463" cy="1857375"/>
          </a:xfrm>
          <a:prstGeom prst="rect">
            <a:avLst/>
          </a:prstGeom>
          <a:noFill/>
          <a:ln w="9525">
            <a:noFill/>
            <a:miter lim="800000"/>
            <a:headEnd/>
            <a:tailEnd/>
          </a:ln>
        </p:spPr>
      </p:pic>
      <p:pic>
        <p:nvPicPr>
          <p:cNvPr id="9222" name="Picture 6" descr="http://tbn3.google.com/images?q=tbn:evUvEQBWZ40zPM:http://riap.inta.gov.ar/Biblioteca/Newsletters/10_lpsl_042006_files/Figura03.jpg">
            <a:hlinkClick r:id="rId8"/>
          </p:cNvPr>
          <p:cNvPicPr>
            <a:picLocks noChangeAspect="1" noChangeArrowheads="1"/>
          </p:cNvPicPr>
          <p:nvPr/>
        </p:nvPicPr>
        <p:blipFill>
          <a:blip r:embed="rId9"/>
          <a:srcRect/>
          <a:stretch>
            <a:fillRect/>
          </a:stretch>
        </p:blipFill>
        <p:spPr bwMode="auto">
          <a:xfrm>
            <a:off x="571500" y="4572000"/>
            <a:ext cx="2152650" cy="1714500"/>
          </a:xfrm>
          <a:prstGeom prst="rect">
            <a:avLst/>
          </a:prstGeom>
          <a:noFill/>
          <a:ln w="9525">
            <a:noFill/>
            <a:miter lim="800000"/>
            <a:headEnd/>
            <a:tailEnd/>
          </a:ln>
        </p:spPr>
      </p:pic>
      <p:pic>
        <p:nvPicPr>
          <p:cNvPr id="3" name="Picture 2" descr="http://www.hospitalitaliano.org.ar/archivos/cursos_archivos/pesasbisbis.jpg"/>
          <p:cNvPicPr>
            <a:picLocks noChangeAspect="1" noChangeArrowheads="1"/>
          </p:cNvPicPr>
          <p:nvPr/>
        </p:nvPicPr>
        <p:blipFill>
          <a:blip r:embed="rId10"/>
          <a:srcRect/>
          <a:stretch>
            <a:fillRect/>
          </a:stretch>
        </p:blipFill>
        <p:spPr bwMode="auto">
          <a:xfrm>
            <a:off x="4643438" y="1500188"/>
            <a:ext cx="3005137" cy="23574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9218"/>
                                        </p:tgtEl>
                                        <p:attrNameLst>
                                          <p:attrName>style.visibility</p:attrName>
                                        </p:attrNameLst>
                                      </p:cBhvr>
                                      <p:to>
                                        <p:strVal val="visible"/>
                                      </p:to>
                                    </p:set>
                                    <p:anim calcmode="lin" valueType="num">
                                      <p:cBhvr additive="base">
                                        <p:cTn id="18" dur="500" fill="hold"/>
                                        <p:tgtEl>
                                          <p:spTgt spid="9218"/>
                                        </p:tgtEl>
                                        <p:attrNameLst>
                                          <p:attrName>ppt_x</p:attrName>
                                        </p:attrNameLst>
                                      </p:cBhvr>
                                      <p:tavLst>
                                        <p:tav tm="0">
                                          <p:val>
                                            <p:strVal val="#ppt_x"/>
                                          </p:val>
                                        </p:tav>
                                        <p:tav tm="100000">
                                          <p:val>
                                            <p:strVal val="#ppt_x"/>
                                          </p:val>
                                        </p:tav>
                                      </p:tavLst>
                                    </p:anim>
                                    <p:anim calcmode="lin" valueType="num">
                                      <p:cBhvr additive="base">
                                        <p:cTn id="19"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nodeType="clickEffect">
                                  <p:stCondLst>
                                    <p:cond delay="0"/>
                                  </p:stCondLst>
                                  <p:childTnLst>
                                    <p:set>
                                      <p:cBhvr>
                                        <p:cTn id="23" dur="1" fill="hold">
                                          <p:stCondLst>
                                            <p:cond delay="0"/>
                                          </p:stCondLst>
                                        </p:cTn>
                                        <p:tgtEl>
                                          <p:spTgt spid="9220"/>
                                        </p:tgtEl>
                                        <p:attrNameLst>
                                          <p:attrName>style.visibility</p:attrName>
                                        </p:attrNameLst>
                                      </p:cBhvr>
                                      <p:to>
                                        <p:strVal val="visible"/>
                                      </p:to>
                                    </p:set>
                                    <p:animEffect transition="in" filter="box(in)">
                                      <p:cBhvr>
                                        <p:cTn id="24" dur="500"/>
                                        <p:tgtEl>
                                          <p:spTgt spid="9220"/>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9222"/>
                                        </p:tgtEl>
                                        <p:attrNameLst>
                                          <p:attrName>style.visibility</p:attrName>
                                        </p:attrNameLst>
                                      </p:cBhvr>
                                      <p:to>
                                        <p:strVal val="visible"/>
                                      </p:to>
                                    </p:set>
                                    <p:animEffect transition="in" filter="blinds(horizontal)">
                                      <p:cBhvr>
                                        <p:cTn id="29" dur="500"/>
                                        <p:tgtEl>
                                          <p:spTgt spid="9222"/>
                                        </p:tgtEl>
                                      </p:cBhvr>
                                    </p:animEffect>
                                  </p:childTnLst>
                                </p:cTn>
                              </p:par>
                            </p:childTnLst>
                          </p:cTn>
                        </p:par>
                      </p:childTnLst>
                    </p:cTn>
                  </p:par>
                  <p:par>
                    <p:cTn id="30" fill="hold">
                      <p:stCondLst>
                        <p:cond delay="indefinite"/>
                      </p:stCondLst>
                      <p:childTnLst>
                        <p:par>
                          <p:cTn id="31" fill="hold">
                            <p:stCondLst>
                              <p:cond delay="0"/>
                            </p:stCondLst>
                            <p:childTnLst>
                              <p:par>
                                <p:cTn id="32" presetID="24" presetClass="entr" presetSubtype="0"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 to="" calcmode="lin" valueType="num">
                                      <p:cBhvr>
                                        <p:cTn id="34"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571736" y="428604"/>
            <a:ext cx="2178802" cy="923330"/>
          </a:xfrm>
          <a:prstGeom prst="rect">
            <a:avLst/>
          </a:prstGeom>
          <a:noFill/>
        </p:spPr>
        <p:txBody>
          <a:bodyPr wrap="none">
            <a:spAutoFit/>
          </a:bodyPr>
          <a:lstStyle/>
          <a:p>
            <a:pPr algn="ctr" fontAlgn="auto">
              <a:spcBef>
                <a:spcPts val="0"/>
              </a:spcBef>
              <a:spcAft>
                <a:spcPts val="0"/>
              </a:spcAft>
              <a:defRPr/>
            </a:pPr>
            <a:r>
              <a:rPr lang="es-ES"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Comic Sans MS" pitchFamily="66" charset="0"/>
              </a:rPr>
              <a:t>AGUA</a:t>
            </a:r>
          </a:p>
        </p:txBody>
      </p:sp>
      <p:sp>
        <p:nvSpPr>
          <p:cNvPr id="45058" name="2 CuadroTexto"/>
          <p:cNvSpPr txBox="1">
            <a:spLocks noChangeArrowheads="1"/>
          </p:cNvSpPr>
          <p:nvPr/>
        </p:nvSpPr>
        <p:spPr bwMode="auto">
          <a:xfrm>
            <a:off x="500063" y="1500188"/>
            <a:ext cx="7929562" cy="2586037"/>
          </a:xfrm>
          <a:prstGeom prst="rect">
            <a:avLst/>
          </a:prstGeom>
          <a:noFill/>
          <a:ln w="9525">
            <a:noFill/>
            <a:miter lim="800000"/>
            <a:headEnd/>
            <a:tailEnd/>
          </a:ln>
        </p:spPr>
        <p:txBody>
          <a:bodyPr>
            <a:spAutoFit/>
          </a:bodyPr>
          <a:lstStyle/>
          <a:p>
            <a:r>
              <a:rPr lang="es-ES">
                <a:latin typeface="Tahoma" pitchFamily="34" charset="0"/>
                <a:cs typeface="Tahoma" pitchFamily="34" charset="0"/>
              </a:rPr>
              <a:t>“ESTANDO SANOS O ENFERMOS, ELAGUA PURA ESPARA NOSOTROS UNA DE LAS MÁS EXQUISITAS BENDICIONES DEL CIELO. SU EMPLEO CONVENIENTE FAVORECE LA SALUD. ES LA BEBIDA QUE DIOS PROVEYO PARA APAGAR LA SED DE LOS ANIMALES Y DEL HOMBRE. INGERIDA EN CANTIDADES SUFICIENTES, EL AGUA SUPLE LAS NECESIDADES DELL ORGANISMO, Y AYUDA A LA NATURALEZA A RESISTIR LA ENFERMEDAD”</a:t>
            </a:r>
          </a:p>
          <a:p>
            <a:r>
              <a:rPr lang="es-ES" sz="1200">
                <a:latin typeface="Tahoma" pitchFamily="34" charset="0"/>
                <a:cs typeface="Tahoma" pitchFamily="34" charset="0"/>
              </a:rPr>
              <a:t>Mc  pág181</a:t>
            </a:r>
          </a:p>
          <a:p>
            <a:endParaRPr lang="es-ES">
              <a:latin typeface="Tahoma" pitchFamily="34" charset="0"/>
              <a:cs typeface="Tahoma" pitchFamily="34" charset="0"/>
            </a:endParaRPr>
          </a:p>
          <a:p>
            <a:endParaRPr lang="es-ES">
              <a:latin typeface="Tahoma" pitchFamily="34" charset="0"/>
              <a:cs typeface="Tahoma" pitchFamily="34" charset="0"/>
            </a:endParaRPr>
          </a:p>
        </p:txBody>
      </p:sp>
      <p:pic>
        <p:nvPicPr>
          <p:cNvPr id="8194" name="Picture 2" descr="http://fpcee.blanquerna.url.edu/sop/esp/nutricio/composicio.gif"/>
          <p:cNvPicPr>
            <a:picLocks noChangeAspect="1" noChangeArrowheads="1"/>
          </p:cNvPicPr>
          <p:nvPr/>
        </p:nvPicPr>
        <p:blipFill>
          <a:blip r:embed="rId2"/>
          <a:srcRect/>
          <a:stretch>
            <a:fillRect/>
          </a:stretch>
        </p:blipFill>
        <p:spPr bwMode="auto">
          <a:xfrm>
            <a:off x="428625" y="4143375"/>
            <a:ext cx="4457700" cy="2181225"/>
          </a:xfrm>
          <a:prstGeom prst="rect">
            <a:avLst/>
          </a:prstGeom>
          <a:noFill/>
          <a:ln w="9525">
            <a:noFill/>
            <a:miter lim="800000"/>
            <a:headEnd/>
            <a:tailEnd/>
          </a:ln>
        </p:spPr>
      </p:pic>
      <p:pic>
        <p:nvPicPr>
          <p:cNvPr id="8196" name="Picture 4" descr="http://tbn3.google.com/images?q=tbn:aBs7U867H1WDpM:http://www.geocities.com/tecnocolibri/body_h2o.gif">
            <a:hlinkClick r:id="rId3"/>
          </p:cNvPr>
          <p:cNvPicPr>
            <a:picLocks noChangeAspect="1" noChangeArrowheads="1"/>
          </p:cNvPicPr>
          <p:nvPr/>
        </p:nvPicPr>
        <p:blipFill>
          <a:blip r:embed="rId4"/>
          <a:srcRect/>
          <a:stretch>
            <a:fillRect/>
          </a:stretch>
        </p:blipFill>
        <p:spPr bwMode="auto">
          <a:xfrm>
            <a:off x="5786438" y="3571875"/>
            <a:ext cx="1428750" cy="29051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 to="" calcmode="lin" valueType="num">
                                      <p:cBhvr>
                                        <p:cTn id="7" dur="1" fill="hold"/>
                                        <p:tgtEl>
                                          <p:spTgt spid="819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196"/>
                                        </p:tgtEl>
                                        <p:attrNameLst>
                                          <p:attrName>style.visibility</p:attrName>
                                        </p:attrNameLst>
                                      </p:cBhvr>
                                      <p:to>
                                        <p:strVal val="visible"/>
                                      </p:to>
                                    </p:set>
                                    <p:animEffect transition="in" filter="blinds(horizontal)">
                                      <p:cBhvr>
                                        <p:cTn id="12"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357188" y="357188"/>
            <a:ext cx="8215312" cy="954087"/>
          </a:xfrm>
          <a:prstGeom prst="rect">
            <a:avLst/>
          </a:prstGeom>
          <a:noFill/>
        </p:spPr>
        <p:txBody>
          <a:bodyPr>
            <a:spAutoFit/>
          </a:bodyPr>
          <a:lstStyle/>
          <a:p>
            <a:pPr fontAlgn="auto">
              <a:spcBef>
                <a:spcPts val="0"/>
              </a:spcBef>
              <a:spcAft>
                <a:spcPts val="0"/>
              </a:spcAft>
              <a:defRPr/>
            </a:pPr>
            <a:r>
              <a:rPr lang="es-ES" sz="2800" dirty="0">
                <a:effectLst>
                  <a:outerShdw blurRad="38100" dist="38100" dir="2700000" algn="tl">
                    <a:srgbClr val="000000">
                      <a:alpha val="43137"/>
                    </a:srgbClr>
                  </a:outerShdw>
                </a:effectLst>
                <a:latin typeface="Tahoma" pitchFamily="34" charset="0"/>
                <a:cs typeface="Tahoma" pitchFamily="34" charset="0"/>
              </a:rPr>
              <a:t>SIGUIENDO LAS LEYES DE SALUD DEJADAS POR DIOS PREVENIMOS…</a:t>
            </a:r>
          </a:p>
        </p:txBody>
      </p:sp>
      <p:pic>
        <p:nvPicPr>
          <p:cNvPr id="7170" name="Picture 2" descr="https://services.epnet.com/GetImage.aspx/getImage.aspx?ImageIID=2418"/>
          <p:cNvPicPr>
            <a:picLocks noChangeAspect="1" noChangeArrowheads="1"/>
          </p:cNvPicPr>
          <p:nvPr/>
        </p:nvPicPr>
        <p:blipFill>
          <a:blip r:embed="rId2"/>
          <a:srcRect/>
          <a:stretch>
            <a:fillRect/>
          </a:stretch>
        </p:blipFill>
        <p:spPr bwMode="auto">
          <a:xfrm>
            <a:off x="3857625" y="2428875"/>
            <a:ext cx="2813050" cy="2071688"/>
          </a:xfrm>
          <a:prstGeom prst="rect">
            <a:avLst/>
          </a:prstGeom>
          <a:noFill/>
          <a:ln w="9525">
            <a:noFill/>
            <a:miter lim="800000"/>
            <a:headEnd/>
            <a:tailEnd/>
          </a:ln>
        </p:spPr>
      </p:pic>
      <p:pic>
        <p:nvPicPr>
          <p:cNvPr id="7172" name="Picture 4" descr="http://1.bp.blogspot.com/_ZZGIKkgQ1KA/SYsp5Hjvk1I/AAAAAAAAASI/-XxfzQJii4I/s400/obesidad1.jpg"/>
          <p:cNvPicPr>
            <a:picLocks noChangeAspect="1" noChangeArrowheads="1"/>
          </p:cNvPicPr>
          <p:nvPr/>
        </p:nvPicPr>
        <p:blipFill>
          <a:blip r:embed="rId3"/>
          <a:srcRect/>
          <a:stretch>
            <a:fillRect/>
          </a:stretch>
        </p:blipFill>
        <p:spPr bwMode="auto">
          <a:xfrm>
            <a:off x="642938" y="1571625"/>
            <a:ext cx="3048000" cy="3810000"/>
          </a:xfrm>
          <a:prstGeom prst="rect">
            <a:avLst/>
          </a:prstGeom>
          <a:noFill/>
          <a:ln w="9525">
            <a:noFill/>
            <a:miter lim="800000"/>
            <a:headEnd/>
            <a:tailEnd/>
          </a:ln>
        </p:spPr>
      </p:pic>
      <p:pic>
        <p:nvPicPr>
          <p:cNvPr id="2" name="Picture 2" descr="http://upload.wikimedia.org/wikipedia/commons/7/7b/C%C3%A1ncer1.png">
            <a:hlinkClick r:id="rId4" tooltip="Cuando las células normales se lesionan o envejecen, mueren por apoptosis, pero las células cancerosas evitan la apoptosis."/>
          </p:cNvPr>
          <p:cNvPicPr>
            <a:picLocks noChangeAspect="1" noChangeArrowheads="1"/>
          </p:cNvPicPr>
          <p:nvPr/>
        </p:nvPicPr>
        <p:blipFill>
          <a:blip r:embed="rId5"/>
          <a:srcRect/>
          <a:stretch>
            <a:fillRect/>
          </a:stretch>
        </p:blipFill>
        <p:spPr bwMode="auto">
          <a:xfrm>
            <a:off x="6858000" y="2143125"/>
            <a:ext cx="1695450" cy="43481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anim to="" calcmode="lin" valueType="num">
                                      <p:cBhvr>
                                        <p:cTn id="7" dur="1" fill="hold"/>
                                        <p:tgtEl>
                                          <p:spTgt spid="717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checkerboard(across)">
                                      <p:cBhvr>
                                        <p:cTn id="12" dur="500"/>
                                        <p:tgtEl>
                                          <p:spTgt spid="7170"/>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1 CuadroTexto"/>
          <p:cNvSpPr txBox="1">
            <a:spLocks noChangeArrowheads="1"/>
          </p:cNvSpPr>
          <p:nvPr/>
        </p:nvSpPr>
        <p:spPr bwMode="auto">
          <a:xfrm>
            <a:off x="428625" y="1214438"/>
            <a:ext cx="8215313" cy="3970337"/>
          </a:xfrm>
          <a:prstGeom prst="rect">
            <a:avLst/>
          </a:prstGeom>
          <a:noFill/>
          <a:ln w="9525">
            <a:noFill/>
            <a:miter lim="800000"/>
            <a:headEnd/>
            <a:tailEnd/>
          </a:ln>
        </p:spPr>
        <p:txBody>
          <a:bodyPr>
            <a:spAutoFit/>
          </a:bodyPr>
          <a:lstStyle/>
          <a:p>
            <a:r>
              <a:rPr lang="es-ES">
                <a:latin typeface="Tahoma" pitchFamily="34" charset="0"/>
                <a:cs typeface="Tahoma" pitchFamily="34" charset="0"/>
              </a:rPr>
              <a:t>En el estudio, hecho con la base de datos de las enfermeras americanas (Nurses Health Study) se demuestra que la presencia de este genotipo (N-acetiltransferasa-2) por si sola no se asocia a mayor riesgo de cáncer. Sin embargo, las mujeres que toman más de media porción de </a:t>
            </a:r>
            <a:r>
              <a:rPr lang="es-ES" b="1">
                <a:latin typeface="Tahoma" pitchFamily="34" charset="0"/>
                <a:cs typeface="Tahoma" pitchFamily="34" charset="0"/>
              </a:rPr>
              <a:t>carne</a:t>
            </a:r>
            <a:r>
              <a:rPr lang="es-ES">
                <a:latin typeface="Tahoma" pitchFamily="34" charset="0"/>
                <a:cs typeface="Tahoma" pitchFamily="34" charset="0"/>
              </a:rPr>
              <a:t> roja al día tienen tres veces más riesgo de tener cáncer colorrectal, mientras que las que además fuman tienen hasta 18 veces más riesgo que las no fumadoras que toman poca </a:t>
            </a:r>
            <a:r>
              <a:rPr lang="es-ES" b="1">
                <a:latin typeface="Tahoma" pitchFamily="34" charset="0"/>
                <a:cs typeface="Tahoma" pitchFamily="34" charset="0"/>
              </a:rPr>
              <a:t>carne</a:t>
            </a:r>
            <a:r>
              <a:rPr lang="es-ES">
                <a:latin typeface="Tahoma" pitchFamily="34" charset="0"/>
                <a:cs typeface="Tahoma" pitchFamily="34" charset="0"/>
              </a:rPr>
              <a:t>.</a:t>
            </a:r>
            <a:br>
              <a:rPr lang="es-ES">
                <a:latin typeface="Tahoma" pitchFamily="34" charset="0"/>
                <a:cs typeface="Tahoma" pitchFamily="34" charset="0"/>
              </a:rPr>
            </a:br>
            <a:r>
              <a:rPr lang="es-ES">
                <a:latin typeface="Tahoma" pitchFamily="34" charset="0"/>
                <a:cs typeface="Tahoma" pitchFamily="34" charset="0"/>
              </a:rPr>
              <a:t/>
            </a:r>
            <a:br>
              <a:rPr lang="es-ES">
                <a:latin typeface="Tahoma" pitchFamily="34" charset="0"/>
                <a:cs typeface="Tahoma" pitchFamily="34" charset="0"/>
              </a:rPr>
            </a:br>
            <a:r>
              <a:rPr lang="es-ES">
                <a:latin typeface="Tahoma" pitchFamily="34" charset="0"/>
                <a:cs typeface="Tahoma" pitchFamily="34" charset="0"/>
              </a:rPr>
              <a:t>'Hay mujeres genéticamente predispuestas a desarrollar un cáncer de colon si toman mucha </a:t>
            </a:r>
            <a:r>
              <a:rPr lang="es-ES" b="1">
                <a:latin typeface="Tahoma" pitchFamily="34" charset="0"/>
                <a:cs typeface="Tahoma" pitchFamily="34" charset="0"/>
              </a:rPr>
              <a:t>carne</a:t>
            </a:r>
            <a:r>
              <a:rPr lang="es-ES">
                <a:latin typeface="Tahoma" pitchFamily="34" charset="0"/>
                <a:cs typeface="Tahoma" pitchFamily="34" charset="0"/>
              </a:rPr>
              <a:t> roja y fuman. Aunque posiblemente para todos es bueno dejar de fumar y consumir menos </a:t>
            </a:r>
            <a:r>
              <a:rPr lang="es-ES" b="1">
                <a:latin typeface="Tahoma" pitchFamily="34" charset="0"/>
                <a:cs typeface="Tahoma" pitchFamily="34" charset="0"/>
              </a:rPr>
              <a:t>carne</a:t>
            </a:r>
            <a:r>
              <a:rPr lang="es-ES">
                <a:latin typeface="Tahoma" pitchFamily="34" charset="0"/>
                <a:cs typeface="Tahoma" pitchFamily="34" charset="0"/>
              </a:rPr>
              <a:t>, algunas mujeres se beneficirían especialmente de ello' ha dicho el Dr Chan, del Massachuetts General Hospital, investigador principal de este estudio.</a:t>
            </a:r>
            <a:br>
              <a:rPr lang="es-ES">
                <a:latin typeface="Tahoma" pitchFamily="34" charset="0"/>
                <a:cs typeface="Tahoma" pitchFamily="34" charset="0"/>
              </a:rPr>
            </a:br>
            <a:endParaRPr lang="es-ES">
              <a:latin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1 CuadroTexto"/>
          <p:cNvSpPr txBox="1">
            <a:spLocks noChangeArrowheads="1"/>
          </p:cNvSpPr>
          <p:nvPr/>
        </p:nvSpPr>
        <p:spPr bwMode="auto">
          <a:xfrm>
            <a:off x="500063" y="428625"/>
            <a:ext cx="7929562" cy="5807075"/>
          </a:xfrm>
          <a:prstGeom prst="rect">
            <a:avLst/>
          </a:prstGeom>
          <a:noFill/>
          <a:ln w="9525">
            <a:noFill/>
            <a:miter lim="800000"/>
            <a:headEnd/>
            <a:tailEnd/>
          </a:ln>
        </p:spPr>
        <p:txBody>
          <a:bodyPr>
            <a:spAutoFit/>
          </a:bodyPr>
          <a:lstStyle/>
          <a:p>
            <a:r>
              <a:rPr lang="es-ES">
                <a:latin typeface="Tahoma" pitchFamily="34" charset="0"/>
                <a:cs typeface="Tahoma" pitchFamily="34" charset="0"/>
              </a:rPr>
              <a:t>“ EL PELIGRO DE CONTRAER UNA ENFERMEDAD AUMENTA 10 VECES AL COMER CARNE”</a:t>
            </a:r>
          </a:p>
          <a:p>
            <a:endParaRPr lang="es-ES">
              <a:latin typeface="Tahoma" pitchFamily="34" charset="0"/>
              <a:cs typeface="Tahoma" pitchFamily="34" charset="0"/>
            </a:endParaRPr>
          </a:p>
          <a:p>
            <a:r>
              <a:rPr lang="es-ES">
                <a:latin typeface="Tahoma" pitchFamily="34" charset="0"/>
                <a:cs typeface="Tahoma" pitchFamily="34" charset="0"/>
              </a:rPr>
              <a:t>“LOS MÉDICOS MUNDANOS NO PUEDEN EXPLICAR EL RÁPIDO AUMENTO DE LAS ENFERMEDADES EN LA FAMILIA HUMANA. PERO NOSOTROS SABEMOS QUE MUCHO DE ESTE SUFRIMIENTO ESTÁ CAUSADO POR EL CONSUMO DE CARNE”</a:t>
            </a:r>
          </a:p>
          <a:p>
            <a:endParaRPr lang="es-ES" sz="1200">
              <a:latin typeface="Tahoma" pitchFamily="34" charset="0"/>
              <a:cs typeface="Tahoma" pitchFamily="34" charset="0"/>
            </a:endParaRPr>
          </a:p>
          <a:p>
            <a:r>
              <a:rPr lang="es-ES" sz="1200">
                <a:latin typeface="Tahoma" pitchFamily="34" charset="0"/>
                <a:cs typeface="Tahoma" pitchFamily="34" charset="0"/>
              </a:rPr>
              <a:t>CRA pág 462</a:t>
            </a:r>
          </a:p>
          <a:p>
            <a:endParaRPr lang="es-ES">
              <a:latin typeface="Tahoma" pitchFamily="34" charset="0"/>
              <a:cs typeface="Tahoma" pitchFamily="34" charset="0"/>
            </a:endParaRPr>
          </a:p>
          <a:p>
            <a:r>
              <a:rPr lang="es-ES" i="1">
                <a:latin typeface="Tahoma" pitchFamily="34" charset="0"/>
                <a:cs typeface="Tahoma" pitchFamily="34" charset="0"/>
              </a:rPr>
              <a:t>Dr. Barry Popkin, de la Universidad de Carolina del Norte, Chapel Hill,</a:t>
            </a:r>
            <a:r>
              <a:rPr lang="es-ES">
                <a:latin typeface="Tahoma" pitchFamily="34" charset="0"/>
                <a:cs typeface="Tahoma" pitchFamily="34" charset="0"/>
              </a:rPr>
              <a:t> hizo hincapié en los beneficios de salud al </a:t>
            </a:r>
            <a:r>
              <a:rPr lang="es-ES">
                <a:latin typeface="Tahoma" pitchFamily="34" charset="0"/>
                <a:cs typeface="Tahoma" pitchFamily="34" charset="0"/>
                <a:hlinkClick r:id="rId2"/>
              </a:rPr>
              <a:t>comer</a:t>
            </a:r>
            <a:r>
              <a:rPr lang="es-ES">
                <a:latin typeface="Tahoma" pitchFamily="34" charset="0"/>
                <a:cs typeface="Tahoma" pitchFamily="34" charset="0"/>
              </a:rPr>
              <a:t> algunas carnes rojas. </a:t>
            </a:r>
          </a:p>
          <a:p>
            <a:r>
              <a:rPr lang="es-ES">
                <a:latin typeface="Tahoma" pitchFamily="34" charset="0"/>
                <a:cs typeface="Tahoma" pitchFamily="34" charset="0"/>
              </a:rPr>
              <a:t>Pero agregó: "</a:t>
            </a:r>
            <a:r>
              <a:rPr lang="es-ES" b="1">
                <a:latin typeface="Tahoma" pitchFamily="34" charset="0"/>
                <a:cs typeface="Tahoma" pitchFamily="34" charset="0"/>
              </a:rPr>
              <a:t>es una necesidad importante la reducción en el total de ingesta de carne, </a:t>
            </a:r>
            <a:r>
              <a:rPr lang="es-ES">
                <a:latin typeface="Tahoma" pitchFamily="34" charset="0"/>
                <a:cs typeface="Tahoma" pitchFamily="34" charset="0"/>
              </a:rPr>
              <a:t>incluso una mayor reducción en carne procesada y otros productos muy salados y procesados de origen animal, que redundaría en una reducción en el total de grasa saturada".</a:t>
            </a:r>
          </a:p>
          <a:p>
            <a:endParaRPr lang="es-ES">
              <a:latin typeface="Tahoma" pitchFamily="34" charset="0"/>
              <a:cs typeface="Tahoma" pitchFamily="34" charset="0"/>
            </a:endParaRPr>
          </a:p>
          <a:p>
            <a:pPr algn="just">
              <a:lnSpc>
                <a:spcPct val="90000"/>
              </a:lnSpc>
            </a:pPr>
            <a:r>
              <a:rPr lang="es-ES">
                <a:latin typeface="Tahoma" pitchFamily="34" charset="0"/>
                <a:cs typeface="Tahoma" pitchFamily="34" charset="0"/>
              </a:rPr>
              <a:t>“SI EL COMER CARNE FUE ALGUNA VEZ SALUDABLE, NO LO ES AHORA. LOS CÁNCERES Y TUMORES Y LAS ENFERMEDADES PULMONARES SE DEBEN MAYORMENTE A LA COSTUMBRE DE COMER CARNE” </a:t>
            </a:r>
          </a:p>
          <a:p>
            <a:pPr algn="just">
              <a:lnSpc>
                <a:spcPct val="90000"/>
              </a:lnSpc>
            </a:pPr>
            <a:r>
              <a:rPr lang="es-ES" sz="1200">
                <a:latin typeface="Tahoma" pitchFamily="34" charset="0"/>
                <a:cs typeface="Tahoma" pitchFamily="34" charset="0"/>
              </a:rPr>
              <a:t>CRA pág 484</a:t>
            </a:r>
          </a:p>
          <a:p>
            <a:endParaRPr lang="es-ES">
              <a:latin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071538" y="642918"/>
            <a:ext cx="4839786" cy="830997"/>
          </a:xfrm>
          <a:prstGeom prst="rect">
            <a:avLst/>
          </a:prstGeom>
          <a:noFill/>
        </p:spPr>
        <p:txBody>
          <a:bodyPr wrap="none">
            <a:spAutoFit/>
          </a:bodyPr>
          <a:lstStyle/>
          <a:p>
            <a:pPr algn="ctr" fontAlgn="auto">
              <a:spcBef>
                <a:spcPts val="0"/>
              </a:spcBef>
              <a:spcAft>
                <a:spcPts val="0"/>
              </a:spcAft>
              <a:defRPr/>
            </a:pPr>
            <a:r>
              <a:rPr lang="es-ES" sz="4800"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rPr>
              <a:t>VEGETARIANO</a:t>
            </a:r>
          </a:p>
        </p:txBody>
      </p:sp>
      <p:sp>
        <p:nvSpPr>
          <p:cNvPr id="3" name="2 Rectángulo"/>
          <p:cNvSpPr/>
          <p:nvPr/>
        </p:nvSpPr>
        <p:spPr>
          <a:xfrm>
            <a:off x="285720" y="2143116"/>
            <a:ext cx="8501122" cy="1569660"/>
          </a:xfrm>
          <a:prstGeom prst="rect">
            <a:avLst/>
          </a:prstGeom>
          <a:noFill/>
        </p:spPr>
        <p:txBody>
          <a:bodyPr>
            <a:spAutoFit/>
          </a:bodyPr>
          <a:lstStyle/>
          <a:p>
            <a:pPr algn="ctr" fontAlgn="auto">
              <a:spcBef>
                <a:spcPts val="0"/>
              </a:spcBef>
              <a:spcAft>
                <a:spcPts val="0"/>
              </a:spcAft>
              <a:defRPr/>
            </a:pPr>
            <a:r>
              <a:rPr lang="es-ES" sz="4800"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rPr>
              <a:t>LACTO – OVO - VEGETARIANO</a:t>
            </a:r>
          </a:p>
        </p:txBody>
      </p:sp>
      <p:sp>
        <p:nvSpPr>
          <p:cNvPr id="4" name="3 Rectángulo"/>
          <p:cNvSpPr/>
          <p:nvPr/>
        </p:nvSpPr>
        <p:spPr>
          <a:xfrm>
            <a:off x="285720" y="4857760"/>
            <a:ext cx="6566220" cy="769441"/>
          </a:xfrm>
          <a:prstGeom prst="rect">
            <a:avLst/>
          </a:prstGeom>
          <a:noFill/>
        </p:spPr>
        <p:txBody>
          <a:bodyPr wrap="none">
            <a:spAutoFit/>
          </a:bodyPr>
          <a:lstStyle/>
          <a:p>
            <a:pPr algn="ctr" fontAlgn="auto">
              <a:spcBef>
                <a:spcPts val="0"/>
              </a:spcBef>
              <a:spcAft>
                <a:spcPts val="0"/>
              </a:spcAft>
              <a:defRPr/>
            </a:pPr>
            <a:r>
              <a:rPr lang="es-ES" sz="4400"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rPr>
              <a:t>OVO - VEGETARIANO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1 CuadroTexto"/>
          <p:cNvSpPr txBox="1">
            <a:spLocks noChangeArrowheads="1"/>
          </p:cNvSpPr>
          <p:nvPr/>
        </p:nvSpPr>
        <p:spPr bwMode="auto">
          <a:xfrm>
            <a:off x="714375" y="1714500"/>
            <a:ext cx="7572375" cy="3046413"/>
          </a:xfrm>
          <a:prstGeom prst="rect">
            <a:avLst/>
          </a:prstGeom>
          <a:noFill/>
          <a:ln w="9525">
            <a:noFill/>
            <a:miter lim="800000"/>
            <a:headEnd/>
            <a:tailEnd/>
          </a:ln>
        </p:spPr>
        <p:txBody>
          <a:bodyPr>
            <a:spAutoFit/>
          </a:bodyPr>
          <a:lstStyle/>
          <a:p>
            <a:r>
              <a:rPr lang="es-ES">
                <a:latin typeface="Tahoma" pitchFamily="34" charset="0"/>
                <a:cs typeface="Tahoma" pitchFamily="34" charset="0"/>
              </a:rPr>
              <a:t>“LAS PERSONAS ACOSTUMBRADAS A UN RÉGIMEN FUERTE Y MUYESTIMULANTE TIENEN EL GUSTO PERVERTIDO Y NO PUEDEN APRECIAR DE BUENAS A PRIMERAS UN ALIMENTO SENCILLO. SE NECESITA TIEMPO PARA NORMALIZAR EL GUSTO Y PARA QUE EL ESTÓMAGO SE REPONGA DEL ABUSO. PERO LOS QUE PERSEVERN EN EL USO DE ALIMENTOS SANOS, LOS ENCONTRARÁN SABROSOS AL CABO DE ALGÚN TIEMPO. PODRÁN APRECIAR SU SABOR DELICADO Y LOS COMERÁN CON DELEITE, PREFIRIENDOLOS A  LAS GOLOSINAS MALSANAS.”</a:t>
            </a:r>
          </a:p>
          <a:p>
            <a:endParaRPr lang="es-ES">
              <a:latin typeface="Tahoma" pitchFamily="34" charset="0"/>
              <a:cs typeface="Tahoma" pitchFamily="34" charset="0"/>
            </a:endParaRPr>
          </a:p>
          <a:p>
            <a:r>
              <a:rPr lang="es-ES" sz="1200" i="1">
                <a:latin typeface="Tahoma" pitchFamily="34" charset="0"/>
                <a:cs typeface="Tahoma" pitchFamily="34" charset="0"/>
              </a:rPr>
              <a:t>El Ministerio de Curación, pág 229</a:t>
            </a:r>
            <a:endParaRPr lang="es-ES">
              <a:latin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2" descr="http://www.dietas.net/images/articulos/articulos-v2/dieta-ovolactovegetariana-767099.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5" name="4 Rectángulo"/>
          <p:cNvSpPr/>
          <p:nvPr/>
        </p:nvSpPr>
        <p:spPr>
          <a:xfrm>
            <a:off x="857224" y="1071546"/>
            <a:ext cx="7443384" cy="1754326"/>
          </a:xfrm>
          <a:prstGeom prst="rect">
            <a:avLst/>
          </a:prstGeom>
          <a:noFill/>
        </p:spPr>
        <p:txBody>
          <a:bodyPr wrap="none">
            <a:spAutoFit/>
          </a:bodyPr>
          <a:lstStyle/>
          <a:p>
            <a:pPr algn="ctr" fontAlgn="auto">
              <a:spcBef>
                <a:spcPts val="0"/>
              </a:spcBef>
              <a:spcAft>
                <a:spcPts val="0"/>
              </a:spcAft>
              <a:defRPr/>
            </a:pPr>
            <a:r>
              <a:rPr lang="es-ES" sz="5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rPr>
              <a:t>MENÚ LACTO – OVO- </a:t>
            </a:r>
          </a:p>
          <a:p>
            <a:pPr algn="ctr" fontAlgn="auto">
              <a:spcBef>
                <a:spcPts val="0"/>
              </a:spcBef>
              <a:spcAft>
                <a:spcPts val="0"/>
              </a:spcAft>
              <a:defRPr/>
            </a:pPr>
            <a:r>
              <a:rPr lang="es-ES" sz="5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rPr>
              <a:t>VEGETARIANO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srcRect/>
          <a:stretch>
            <a:fillRect/>
          </a:stretch>
        </p:blipFill>
        <p:spPr bwMode="auto">
          <a:xfrm>
            <a:off x="214313" y="428625"/>
            <a:ext cx="8588375" cy="57943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4578"/>
                                        </p:tgtEl>
                                        <p:attrNameLst>
                                          <p:attrName>style.visibility</p:attrName>
                                        </p:attrNameLst>
                                      </p:cBhvr>
                                      <p:to>
                                        <p:strVal val="visible"/>
                                      </p:to>
                                    </p:set>
                                    <p:anim to="" calcmode="lin" valueType="num">
                                      <p:cBhvr>
                                        <p:cTn id="7" dur="1" fill="hold"/>
                                        <p:tgtEl>
                                          <p:spTgt spid="2457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2143108" y="428604"/>
            <a:ext cx="5121916" cy="769441"/>
          </a:xfrm>
          <a:prstGeom prst="rect">
            <a:avLst/>
          </a:prstGeom>
          <a:noFill/>
        </p:spPr>
        <p:txBody>
          <a:bodyPr wrap="none">
            <a:spAutoFit/>
          </a:bodyPr>
          <a:lstStyle/>
          <a:p>
            <a:pPr algn="ctr" fontAlgn="auto">
              <a:spcBef>
                <a:spcPts val="0"/>
              </a:spcBef>
              <a:spcAft>
                <a:spcPts val="0"/>
              </a:spcAft>
              <a:defRPr/>
            </a:pPr>
            <a:r>
              <a:rPr lang="es-ES" sz="4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HELTERSKELTER" pitchFamily="2" charset="2"/>
              </a:rPr>
              <a:t>CONCEPTOS</a:t>
            </a:r>
          </a:p>
        </p:txBody>
      </p:sp>
      <p:sp>
        <p:nvSpPr>
          <p:cNvPr id="8" name="7 CuadroTexto"/>
          <p:cNvSpPr txBox="1">
            <a:spLocks noChangeArrowheads="1"/>
          </p:cNvSpPr>
          <p:nvPr/>
        </p:nvSpPr>
        <p:spPr bwMode="auto">
          <a:xfrm>
            <a:off x="3714750" y="4143375"/>
            <a:ext cx="1571625" cy="369888"/>
          </a:xfrm>
          <a:prstGeom prst="rect">
            <a:avLst/>
          </a:prstGeom>
          <a:noFill/>
          <a:ln w="9525">
            <a:noFill/>
            <a:miter lim="800000"/>
            <a:headEnd/>
            <a:tailEnd/>
          </a:ln>
        </p:spPr>
        <p:txBody>
          <a:bodyPr>
            <a:spAutoFit/>
          </a:bodyPr>
          <a:lstStyle/>
          <a:p>
            <a:r>
              <a:rPr lang="es-ES" b="1">
                <a:latin typeface="Tahoma" pitchFamily="34" charset="0"/>
                <a:cs typeface="Tahoma" pitchFamily="34" charset="0"/>
              </a:rPr>
              <a:t>ALIMENTO</a:t>
            </a:r>
            <a:endParaRPr lang="es-ES">
              <a:latin typeface="Tahoma" pitchFamily="34" charset="0"/>
              <a:cs typeface="Tahoma" pitchFamily="34" charset="0"/>
            </a:endParaRPr>
          </a:p>
        </p:txBody>
      </p:sp>
      <p:sp>
        <p:nvSpPr>
          <p:cNvPr id="4" name="3 Rectángulo"/>
          <p:cNvSpPr>
            <a:spLocks noChangeArrowheads="1"/>
          </p:cNvSpPr>
          <p:nvPr/>
        </p:nvSpPr>
        <p:spPr bwMode="auto">
          <a:xfrm>
            <a:off x="3357563" y="1428750"/>
            <a:ext cx="2036762" cy="369888"/>
          </a:xfrm>
          <a:prstGeom prst="rect">
            <a:avLst/>
          </a:prstGeom>
          <a:noFill/>
          <a:ln w="9525">
            <a:noFill/>
            <a:miter lim="800000"/>
            <a:headEnd/>
            <a:tailEnd/>
          </a:ln>
        </p:spPr>
        <p:txBody>
          <a:bodyPr wrap="none">
            <a:spAutoFit/>
          </a:bodyPr>
          <a:lstStyle/>
          <a:p>
            <a:r>
              <a:rPr lang="es-ES" b="1">
                <a:latin typeface="Tahoma" pitchFamily="34" charset="0"/>
                <a:cs typeface="Tahoma" pitchFamily="34" charset="0"/>
              </a:rPr>
              <a:t>ALIMENTACIÓN</a:t>
            </a:r>
            <a:endParaRPr lang="es-ES">
              <a:latin typeface="Century Schoolbook"/>
            </a:endParaRPr>
          </a:p>
        </p:txBody>
      </p:sp>
      <p:sp>
        <p:nvSpPr>
          <p:cNvPr id="6" name="5 Rectángulo"/>
          <p:cNvSpPr>
            <a:spLocks noChangeArrowheads="1"/>
          </p:cNvSpPr>
          <p:nvPr/>
        </p:nvSpPr>
        <p:spPr bwMode="auto">
          <a:xfrm>
            <a:off x="428625" y="2000250"/>
            <a:ext cx="8143875" cy="1108075"/>
          </a:xfrm>
          <a:prstGeom prst="rect">
            <a:avLst/>
          </a:prstGeom>
          <a:noFill/>
          <a:ln w="9525">
            <a:noFill/>
            <a:miter lim="800000"/>
            <a:headEnd/>
            <a:tailEnd/>
          </a:ln>
        </p:spPr>
        <p:txBody>
          <a:bodyPr>
            <a:spAutoFit/>
          </a:bodyPr>
          <a:lstStyle/>
          <a:p>
            <a:pPr algn="ctr"/>
            <a:r>
              <a:rPr lang="es-ES">
                <a:latin typeface="Tahoma" pitchFamily="34" charset="0"/>
                <a:cs typeface="Tahoma" pitchFamily="34" charset="0"/>
              </a:rPr>
              <a:t>Acción voluntaria – selección</a:t>
            </a:r>
          </a:p>
          <a:p>
            <a:pPr algn="ctr"/>
            <a:endParaRPr lang="es-ES">
              <a:latin typeface="Tahoma" pitchFamily="34" charset="0"/>
              <a:cs typeface="Tahoma" pitchFamily="34" charset="0"/>
            </a:endParaRPr>
          </a:p>
          <a:p>
            <a:r>
              <a:rPr lang="es-ES">
                <a:latin typeface="Tahoma" pitchFamily="34" charset="0"/>
                <a:cs typeface="Tahoma" pitchFamily="34" charset="0"/>
              </a:rPr>
              <a:t>“EL CUERPO DEBE SER SIERVO DE LA MENTE, Y NO LA MENTE DEL CUERPO”  </a:t>
            </a:r>
          </a:p>
          <a:p>
            <a:r>
              <a:rPr lang="es-ES" sz="1200" i="1">
                <a:latin typeface="Tahoma" pitchFamily="34" charset="0"/>
                <a:cs typeface="Tahoma" pitchFamily="34" charset="0"/>
              </a:rPr>
              <a:t>CRA pág. 37</a:t>
            </a:r>
            <a:endParaRPr lang="es-ES">
              <a:latin typeface="Tahoma" pitchFamily="34" charset="0"/>
              <a:cs typeface="Tahoma" pitchFamily="34" charset="0"/>
            </a:endParaRPr>
          </a:p>
        </p:txBody>
      </p:sp>
      <p:sp>
        <p:nvSpPr>
          <p:cNvPr id="7" name="6 Rectángulo"/>
          <p:cNvSpPr>
            <a:spLocks noChangeArrowheads="1"/>
          </p:cNvSpPr>
          <p:nvPr/>
        </p:nvSpPr>
        <p:spPr bwMode="auto">
          <a:xfrm>
            <a:off x="3714750" y="3000375"/>
            <a:ext cx="1576388" cy="369888"/>
          </a:xfrm>
          <a:prstGeom prst="rect">
            <a:avLst/>
          </a:prstGeom>
          <a:noFill/>
          <a:ln w="9525">
            <a:noFill/>
            <a:miter lim="800000"/>
            <a:headEnd/>
            <a:tailEnd/>
          </a:ln>
        </p:spPr>
        <p:txBody>
          <a:bodyPr wrap="none">
            <a:spAutoFit/>
          </a:bodyPr>
          <a:lstStyle/>
          <a:p>
            <a:r>
              <a:rPr lang="es-ES" b="1">
                <a:latin typeface="Tahoma" pitchFamily="34" charset="0"/>
                <a:cs typeface="Tahoma" pitchFamily="34" charset="0"/>
              </a:rPr>
              <a:t>NUTRICÍON</a:t>
            </a:r>
            <a:endParaRPr lang="es-ES">
              <a:latin typeface="Century Schoolbook"/>
            </a:endParaRPr>
          </a:p>
        </p:txBody>
      </p:sp>
      <p:sp>
        <p:nvSpPr>
          <p:cNvPr id="9" name="8 Rectángulo"/>
          <p:cNvSpPr>
            <a:spLocks noChangeArrowheads="1"/>
          </p:cNvSpPr>
          <p:nvPr/>
        </p:nvSpPr>
        <p:spPr bwMode="auto">
          <a:xfrm>
            <a:off x="500063" y="3571875"/>
            <a:ext cx="8001000" cy="369888"/>
          </a:xfrm>
          <a:prstGeom prst="rect">
            <a:avLst/>
          </a:prstGeom>
          <a:noFill/>
          <a:ln w="9525">
            <a:noFill/>
            <a:miter lim="800000"/>
            <a:headEnd/>
            <a:tailEnd/>
          </a:ln>
        </p:spPr>
        <p:txBody>
          <a:bodyPr>
            <a:spAutoFit/>
          </a:bodyPr>
          <a:lstStyle/>
          <a:p>
            <a:r>
              <a:rPr lang="es-ES">
                <a:latin typeface="Tahoma" pitchFamily="34" charset="0"/>
                <a:cs typeface="Tahoma" pitchFamily="34" charset="0"/>
              </a:rPr>
              <a:t>Acción  involuntaria – Asimilación/nutrientes por  el organismo</a:t>
            </a:r>
          </a:p>
        </p:txBody>
      </p:sp>
      <p:sp>
        <p:nvSpPr>
          <p:cNvPr id="10" name="9 Rectángulo"/>
          <p:cNvSpPr>
            <a:spLocks noChangeArrowheads="1"/>
          </p:cNvSpPr>
          <p:nvPr/>
        </p:nvSpPr>
        <p:spPr bwMode="auto">
          <a:xfrm>
            <a:off x="357188" y="5000625"/>
            <a:ext cx="7929562" cy="646113"/>
          </a:xfrm>
          <a:prstGeom prst="rect">
            <a:avLst/>
          </a:prstGeom>
          <a:noFill/>
          <a:ln w="9525">
            <a:noFill/>
            <a:miter lim="800000"/>
            <a:headEnd/>
            <a:tailEnd/>
          </a:ln>
        </p:spPr>
        <p:txBody>
          <a:bodyPr>
            <a:spAutoFit/>
          </a:bodyPr>
          <a:lstStyle/>
          <a:p>
            <a:r>
              <a:rPr lang="es-ES">
                <a:latin typeface="Tahoma" pitchFamily="34" charset="0"/>
                <a:cs typeface="Tahoma" pitchFamily="34" charset="0"/>
              </a:rPr>
              <a:t>Producto de origen vegetal, “animal”; procesado o no,  apto para consumo humano.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to="" calcmode="lin" valueType="num">
                                      <p:cBhvr>
                                        <p:cTn id="22" dur="1" fill="hold"/>
                                        <p:tgtEl>
                                          <p:spTgt spid="9"/>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ox(in)">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P spid="6" grpId="0"/>
      <p:bldP spid="7" grpId="0"/>
      <p:bldP spid="9" grpId="0"/>
      <p:bldP spid="1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a"/>
          <p:cNvGraphicFramePr>
            <a:graphicFrameLocks noGrp="1"/>
          </p:cNvGraphicFramePr>
          <p:nvPr/>
        </p:nvGraphicFramePr>
        <p:xfrm>
          <a:off x="428625" y="785813"/>
          <a:ext cx="8001000" cy="5045075"/>
        </p:xfrm>
        <a:graphic>
          <a:graphicData uri="http://schemas.openxmlformats.org/drawingml/2006/table">
            <a:tbl>
              <a:tblPr firstRow="1" bandRow="1">
                <a:tableStyleId>{5C22544A-7EE6-4342-B048-85BDC9FD1C3A}</a:tableStyleId>
              </a:tblPr>
              <a:tblGrid>
                <a:gridCol w="4000528"/>
                <a:gridCol w="4000528"/>
              </a:tblGrid>
              <a:tr h="625083">
                <a:tc>
                  <a:txBody>
                    <a:bodyPr/>
                    <a:lstStyle/>
                    <a:p>
                      <a:pPr algn="ctr"/>
                      <a:r>
                        <a:rPr lang="es-ES" dirty="0" smtClean="0"/>
                        <a:t>ALIMENTOS</a:t>
                      </a:r>
                      <a:endParaRPr lang="es-ES" dirty="0"/>
                    </a:p>
                  </a:txBody>
                  <a:tcPr/>
                </a:tc>
                <a:tc>
                  <a:txBody>
                    <a:bodyPr/>
                    <a:lstStyle/>
                    <a:p>
                      <a:pPr algn="ctr"/>
                      <a:r>
                        <a:rPr lang="es-ES" dirty="0" smtClean="0"/>
                        <a:t>PORCIONES /</a:t>
                      </a:r>
                      <a:r>
                        <a:rPr lang="es-ES" baseline="0" dirty="0" smtClean="0"/>
                        <a:t> DÍA</a:t>
                      </a:r>
                      <a:endParaRPr lang="es-ES" dirty="0"/>
                    </a:p>
                  </a:txBody>
                  <a:tcPr/>
                </a:tc>
              </a:tr>
              <a:tr h="625083">
                <a:tc>
                  <a:txBody>
                    <a:bodyPr/>
                    <a:lstStyle/>
                    <a:p>
                      <a:pPr algn="ctr"/>
                      <a:r>
                        <a:rPr lang="es-ES" dirty="0" smtClean="0"/>
                        <a:t>FRUTAS</a:t>
                      </a:r>
                    </a:p>
                    <a:p>
                      <a:pPr algn="ctr"/>
                      <a:r>
                        <a:rPr lang="es-ES" dirty="0" smtClean="0"/>
                        <a:t>OLEAGINOSAS</a:t>
                      </a:r>
                      <a:endParaRPr lang="es-ES" dirty="0"/>
                    </a:p>
                  </a:txBody>
                  <a:tcPr/>
                </a:tc>
                <a:tc>
                  <a:txBody>
                    <a:bodyPr/>
                    <a:lstStyle/>
                    <a:p>
                      <a:pPr algn="ctr"/>
                      <a:r>
                        <a:rPr lang="es-ES" dirty="0" smtClean="0"/>
                        <a:t>2-5</a:t>
                      </a:r>
                    </a:p>
                    <a:p>
                      <a:pPr algn="ctr"/>
                      <a:r>
                        <a:rPr lang="es-ES" dirty="0" smtClean="0"/>
                        <a:t>1</a:t>
                      </a:r>
                      <a:endParaRPr lang="es-ES" dirty="0"/>
                    </a:p>
                  </a:txBody>
                  <a:tcPr/>
                </a:tc>
              </a:tr>
              <a:tr h="625083">
                <a:tc>
                  <a:txBody>
                    <a:bodyPr/>
                    <a:lstStyle/>
                    <a:p>
                      <a:pPr algn="ctr"/>
                      <a:r>
                        <a:rPr lang="es-ES" dirty="0" smtClean="0"/>
                        <a:t>HORTALIZAS Y VERDURAS</a:t>
                      </a:r>
                    </a:p>
                    <a:p>
                      <a:pPr algn="ctr"/>
                      <a:endParaRPr lang="es-ES" dirty="0"/>
                    </a:p>
                  </a:txBody>
                  <a:tcPr/>
                </a:tc>
                <a:tc>
                  <a:txBody>
                    <a:bodyPr/>
                    <a:lstStyle/>
                    <a:p>
                      <a:pPr algn="ctr"/>
                      <a:r>
                        <a:rPr lang="es-ES" dirty="0" smtClean="0"/>
                        <a:t>2-4</a:t>
                      </a:r>
                      <a:endParaRPr lang="es-ES" dirty="0"/>
                    </a:p>
                  </a:txBody>
                  <a:tcPr/>
                </a:tc>
              </a:tr>
              <a:tr h="625083">
                <a:tc>
                  <a:txBody>
                    <a:bodyPr/>
                    <a:lstStyle/>
                    <a:p>
                      <a:pPr algn="ctr"/>
                      <a:r>
                        <a:rPr lang="es-ES" dirty="0" smtClean="0"/>
                        <a:t>CEREALES</a:t>
                      </a:r>
                    </a:p>
                  </a:txBody>
                  <a:tcPr/>
                </a:tc>
                <a:tc>
                  <a:txBody>
                    <a:bodyPr/>
                    <a:lstStyle/>
                    <a:p>
                      <a:pPr algn="ctr"/>
                      <a:r>
                        <a:rPr lang="es-ES" dirty="0" smtClean="0"/>
                        <a:t>2-3</a:t>
                      </a:r>
                      <a:endParaRPr lang="es-ES" dirty="0"/>
                    </a:p>
                  </a:txBody>
                  <a:tcPr/>
                </a:tc>
              </a:tr>
              <a:tr h="62508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smtClean="0">
                          <a:ln>
                            <a:noFill/>
                          </a:ln>
                          <a:solidFill>
                            <a:prstClr val="black"/>
                          </a:solidFill>
                          <a:effectLst/>
                          <a:uLnTx/>
                          <a:uFillTx/>
                          <a:latin typeface="+mn-lt"/>
                          <a:ea typeface="+mn-ea"/>
                          <a:cs typeface="+mn-cs"/>
                        </a:rPr>
                        <a:t>RTP</a:t>
                      </a:r>
                    </a:p>
                    <a:p>
                      <a:endParaRPr lang="es-ES" dirty="0"/>
                    </a:p>
                  </a:txBody>
                  <a:tcPr/>
                </a:tc>
                <a:tc>
                  <a:txBody>
                    <a:bodyPr/>
                    <a:lstStyle/>
                    <a:p>
                      <a:pPr algn="ctr"/>
                      <a:r>
                        <a:rPr lang="es-ES" dirty="0" smtClean="0"/>
                        <a:t>1-2</a:t>
                      </a:r>
                      <a:endParaRPr lang="es-ES" dirty="0"/>
                    </a:p>
                  </a:txBody>
                  <a:tcPr/>
                </a:tc>
              </a:tr>
              <a:tr h="625083">
                <a:tc>
                  <a:txBody>
                    <a:bodyPr/>
                    <a:lstStyle/>
                    <a:p>
                      <a:pPr algn="ctr"/>
                      <a:r>
                        <a:rPr lang="es-ES" dirty="0" smtClean="0"/>
                        <a:t>LEGUMNOSAS SECAS</a:t>
                      </a:r>
                      <a:endParaRPr lang="es-ES" dirty="0"/>
                    </a:p>
                  </a:txBody>
                  <a:tcPr/>
                </a:tc>
                <a:tc>
                  <a:txBody>
                    <a:bodyPr/>
                    <a:lstStyle/>
                    <a:p>
                      <a:pPr algn="ctr"/>
                      <a:r>
                        <a:rPr lang="es-ES" dirty="0" smtClean="0"/>
                        <a:t>1</a:t>
                      </a:r>
                      <a:endParaRPr lang="es-ES" dirty="0"/>
                    </a:p>
                  </a:txBody>
                  <a:tcPr/>
                </a:tc>
              </a:tr>
              <a:tr h="625083">
                <a:tc>
                  <a:txBody>
                    <a:bodyPr/>
                    <a:lstStyle/>
                    <a:p>
                      <a:pPr algn="ctr"/>
                      <a:r>
                        <a:rPr lang="es-ES" dirty="0" smtClean="0"/>
                        <a:t>LACTEOS</a:t>
                      </a:r>
                      <a:endParaRPr lang="es-ES" dirty="0"/>
                    </a:p>
                  </a:txBody>
                  <a:tcPr/>
                </a:tc>
                <a:tc>
                  <a:txBody>
                    <a:bodyPr/>
                    <a:lstStyle/>
                    <a:p>
                      <a:pPr algn="ctr"/>
                      <a:r>
                        <a:rPr lang="es-ES" dirty="0" smtClean="0"/>
                        <a:t>1-2</a:t>
                      </a:r>
                      <a:endParaRPr lang="es-ES" dirty="0"/>
                    </a:p>
                  </a:txBody>
                  <a:tcPr/>
                </a:tc>
              </a:tr>
              <a:tr h="625083">
                <a:tc>
                  <a:txBody>
                    <a:bodyPr/>
                    <a:lstStyle/>
                    <a:p>
                      <a:pPr algn="ctr"/>
                      <a:r>
                        <a:rPr lang="es-ES" dirty="0" smtClean="0"/>
                        <a:t>HUEVOS/QUESO</a:t>
                      </a:r>
                      <a:endParaRPr lang="es-ES" dirty="0"/>
                    </a:p>
                  </a:txBody>
                  <a:tcPr/>
                </a:tc>
                <a:tc>
                  <a:txBody>
                    <a:bodyPr/>
                    <a:lstStyle/>
                    <a:p>
                      <a:pPr algn="ctr"/>
                      <a:r>
                        <a:rPr lang="es-ES" dirty="0" smtClean="0"/>
                        <a:t>1</a:t>
                      </a:r>
                      <a:endParaRPr lang="es-ES"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3 CuadroTexto"/>
          <p:cNvSpPr txBox="1">
            <a:spLocks noChangeArrowheads="1"/>
          </p:cNvSpPr>
          <p:nvPr/>
        </p:nvSpPr>
        <p:spPr bwMode="auto">
          <a:xfrm>
            <a:off x="642938" y="642938"/>
            <a:ext cx="7643812" cy="646112"/>
          </a:xfrm>
          <a:prstGeom prst="rect">
            <a:avLst/>
          </a:prstGeom>
          <a:noFill/>
          <a:ln w="9525">
            <a:noFill/>
            <a:miter lim="800000"/>
            <a:headEnd/>
            <a:tailEnd/>
          </a:ln>
        </p:spPr>
        <p:txBody>
          <a:bodyPr>
            <a:spAutoFit/>
          </a:bodyPr>
          <a:lstStyle/>
          <a:p>
            <a:endParaRPr lang="es-ES">
              <a:latin typeface="Century Schoolbook"/>
            </a:endParaRPr>
          </a:p>
          <a:p>
            <a:endParaRPr lang="es-ES">
              <a:latin typeface="Century Schoolbook"/>
            </a:endParaRPr>
          </a:p>
        </p:txBody>
      </p:sp>
      <p:sp>
        <p:nvSpPr>
          <p:cNvPr id="5" name="4 CuadroTexto"/>
          <p:cNvSpPr txBox="1">
            <a:spLocks noChangeArrowheads="1"/>
          </p:cNvSpPr>
          <p:nvPr/>
        </p:nvSpPr>
        <p:spPr bwMode="auto">
          <a:xfrm>
            <a:off x="785813" y="1857375"/>
            <a:ext cx="7358062" cy="4400550"/>
          </a:xfrm>
          <a:prstGeom prst="rect">
            <a:avLst/>
          </a:prstGeom>
          <a:noFill/>
          <a:ln w="9525">
            <a:noFill/>
            <a:miter lim="800000"/>
            <a:headEnd/>
            <a:tailEnd/>
          </a:ln>
        </p:spPr>
        <p:txBody>
          <a:bodyPr>
            <a:spAutoFit/>
          </a:bodyPr>
          <a:lstStyle/>
          <a:p>
            <a:pPr algn="ctr"/>
            <a:r>
              <a:rPr lang="es-ES" sz="2000" b="1">
                <a:latin typeface="Tahoma" pitchFamily="34" charset="0"/>
                <a:cs typeface="Tahoma" pitchFamily="34" charset="0"/>
              </a:rPr>
              <a:t>DIETA</a:t>
            </a:r>
          </a:p>
          <a:p>
            <a:pPr algn="ctr"/>
            <a:r>
              <a:rPr lang="es-ES" sz="2000">
                <a:latin typeface="Tahoma" pitchFamily="34" charset="0"/>
                <a:cs typeface="Tahoma" pitchFamily="34" charset="0"/>
              </a:rPr>
              <a:t>Estilo de vida / Hábitos</a:t>
            </a:r>
          </a:p>
          <a:p>
            <a:pPr algn="ctr"/>
            <a:endParaRPr lang="es-ES" sz="2000">
              <a:latin typeface="Tahoma" pitchFamily="34" charset="0"/>
              <a:cs typeface="Tahoma" pitchFamily="34" charset="0"/>
            </a:endParaRPr>
          </a:p>
          <a:p>
            <a:pPr algn="ctr"/>
            <a:r>
              <a:rPr lang="es-ES" sz="2000" b="1">
                <a:latin typeface="Tahoma" pitchFamily="34" charset="0"/>
                <a:cs typeface="Tahoma" pitchFamily="34" charset="0"/>
              </a:rPr>
              <a:t>NUTRIENTE</a:t>
            </a:r>
          </a:p>
          <a:p>
            <a:pPr algn="ctr"/>
            <a:r>
              <a:rPr lang="es-ES" sz="2000">
                <a:latin typeface="Tahoma" pitchFamily="34" charset="0"/>
                <a:cs typeface="Tahoma" pitchFamily="34" charset="0"/>
              </a:rPr>
              <a:t>Componentes de los alimentos, necesarios para el adecuado funcionamiento del organismo</a:t>
            </a:r>
          </a:p>
          <a:p>
            <a:pPr algn="ctr"/>
            <a:endParaRPr lang="es-ES" sz="2000">
              <a:latin typeface="Tahoma" pitchFamily="34" charset="0"/>
              <a:cs typeface="Tahoma" pitchFamily="34" charset="0"/>
            </a:endParaRPr>
          </a:p>
          <a:p>
            <a:pPr algn="ctr"/>
            <a:r>
              <a:rPr lang="es-ES" sz="2000" b="1">
                <a:latin typeface="Tahoma" pitchFamily="34" charset="0"/>
                <a:cs typeface="Tahoma" pitchFamily="34" charset="0"/>
              </a:rPr>
              <a:t>MACRONUTRIENTES</a:t>
            </a:r>
          </a:p>
          <a:p>
            <a:pPr algn="ctr"/>
            <a:r>
              <a:rPr lang="es-ES" sz="2000">
                <a:latin typeface="Tahoma" pitchFamily="34" charset="0"/>
                <a:cs typeface="Tahoma" pitchFamily="34" charset="0"/>
              </a:rPr>
              <a:t>Principales componentes/ Energía</a:t>
            </a:r>
          </a:p>
          <a:p>
            <a:pPr algn="ctr"/>
            <a:endParaRPr lang="es-ES" sz="2000">
              <a:latin typeface="Tahoma" pitchFamily="34" charset="0"/>
              <a:cs typeface="Tahoma" pitchFamily="34" charset="0"/>
            </a:endParaRPr>
          </a:p>
          <a:p>
            <a:pPr algn="ctr"/>
            <a:r>
              <a:rPr lang="es-ES" sz="2000" b="1">
                <a:latin typeface="Tahoma" pitchFamily="34" charset="0"/>
                <a:cs typeface="Tahoma" pitchFamily="34" charset="0"/>
              </a:rPr>
              <a:t>MICRONUTRIENTES</a:t>
            </a:r>
          </a:p>
          <a:p>
            <a:pPr algn="ctr"/>
            <a:r>
              <a:rPr lang="es-ES" sz="2000">
                <a:latin typeface="Tahoma" pitchFamily="34" charset="0"/>
                <a:cs typeface="Tahoma" pitchFamily="34" charset="0"/>
              </a:rPr>
              <a:t>Vitaminas y Minerales cuyo requerimiento diario es relativamente pequeño pero indispensable  / No Energía</a:t>
            </a:r>
          </a:p>
          <a:p>
            <a:pPr algn="ctr"/>
            <a:r>
              <a:rPr lang="es-ES" sz="2000">
                <a:latin typeface="Tahoma" pitchFamily="34" charset="0"/>
                <a:cs typeface="Tahoma" pitchFamily="34" charset="0"/>
              </a:rPr>
              <a:t> </a:t>
            </a:r>
          </a:p>
        </p:txBody>
      </p:sp>
      <p:sp>
        <p:nvSpPr>
          <p:cNvPr id="6" name="5 Rectángulo"/>
          <p:cNvSpPr/>
          <p:nvPr/>
        </p:nvSpPr>
        <p:spPr>
          <a:xfrm>
            <a:off x="2143108" y="428604"/>
            <a:ext cx="3680815" cy="769441"/>
          </a:xfrm>
          <a:prstGeom prst="rect">
            <a:avLst/>
          </a:prstGeom>
          <a:noFill/>
        </p:spPr>
        <p:txBody>
          <a:bodyPr wrap="none">
            <a:spAutoFit/>
          </a:bodyPr>
          <a:lstStyle/>
          <a:p>
            <a:pPr algn="ctr" fontAlgn="auto">
              <a:spcBef>
                <a:spcPts val="0"/>
              </a:spcBef>
              <a:spcAft>
                <a:spcPts val="0"/>
              </a:spcAft>
              <a:defRPr/>
            </a:pPr>
            <a:r>
              <a:rPr lang="es-ES" sz="4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Comic Sans MS" pitchFamily="66" charset="0"/>
              </a:rPr>
              <a:t>CONCEPTOS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heckerboard(across)">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calcmode="lin" valueType="num">
                                      <p:cBhvr additive="base">
                                        <p:cTn id="12"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nodeType="click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 to="" calcmode="lin" valueType="num">
                                      <p:cBhvr>
                                        <p:cTn id="18" dur="1" fill="hold"/>
                                        <p:tgtEl>
                                          <p:spTgt spid="5">
                                            <p:txEl>
                                              <p:pRg st="3" end="3"/>
                                            </p:txEl>
                                          </p:spTgt>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 calcmode="lin" valueType="num">
                                      <p:cBhvr additive="base">
                                        <p:cTn id="2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anim calcmode="lin" valueType="num">
                                      <p:cBhvr additive="base">
                                        <p:cTn id="29"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anim calcmode="lin" valueType="num">
                                      <p:cBhvr additive="base">
                                        <p:cTn id="35"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5">
                                            <p:txEl>
                                              <p:pRg st="9" end="9"/>
                                            </p:txEl>
                                          </p:spTgt>
                                        </p:tgtEl>
                                        <p:attrNameLst>
                                          <p:attrName>style.visibility</p:attrName>
                                        </p:attrNameLst>
                                      </p:cBhvr>
                                      <p:to>
                                        <p:strVal val="visible"/>
                                      </p:to>
                                    </p:set>
                                    <p:animEffect transition="in" filter="blinds(horizontal)">
                                      <p:cBhvr>
                                        <p:cTn id="41" dur="500"/>
                                        <p:tgtEl>
                                          <p:spTgt spid="5">
                                            <p:txEl>
                                              <p:pRg st="9" end="9"/>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8" presetClass="entr" presetSubtype="16" fill="hold" nodeType="clickEffect">
                                  <p:stCondLst>
                                    <p:cond delay="0"/>
                                  </p:stCondLst>
                                  <p:childTnLst>
                                    <p:set>
                                      <p:cBhvr>
                                        <p:cTn id="45" dur="1" fill="hold">
                                          <p:stCondLst>
                                            <p:cond delay="0"/>
                                          </p:stCondLst>
                                        </p:cTn>
                                        <p:tgtEl>
                                          <p:spTgt spid="5">
                                            <p:txEl>
                                              <p:pRg st="10" end="10"/>
                                            </p:txEl>
                                          </p:spTgt>
                                        </p:tgtEl>
                                        <p:attrNameLst>
                                          <p:attrName>style.visibility</p:attrName>
                                        </p:attrNameLst>
                                      </p:cBhvr>
                                      <p:to>
                                        <p:strVal val="visible"/>
                                      </p:to>
                                    </p:set>
                                    <p:animEffect transition="in" filter="diamond(in)">
                                      <p:cBhvr>
                                        <p:cTn id="46" dur="20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143108" y="428604"/>
            <a:ext cx="3680815" cy="769441"/>
          </a:xfrm>
          <a:prstGeom prst="rect">
            <a:avLst/>
          </a:prstGeom>
          <a:noFill/>
        </p:spPr>
        <p:txBody>
          <a:bodyPr wrap="none">
            <a:spAutoFit/>
          </a:bodyPr>
          <a:lstStyle/>
          <a:p>
            <a:pPr algn="ctr" fontAlgn="auto">
              <a:spcBef>
                <a:spcPts val="0"/>
              </a:spcBef>
              <a:spcAft>
                <a:spcPts val="0"/>
              </a:spcAft>
              <a:defRPr/>
            </a:pPr>
            <a:r>
              <a:rPr lang="es-ES" sz="4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Comic Sans MS" pitchFamily="66" charset="0"/>
              </a:rPr>
              <a:t>CONCEPTOS</a:t>
            </a:r>
          </a:p>
        </p:txBody>
      </p:sp>
      <p:sp>
        <p:nvSpPr>
          <p:cNvPr id="5" name="4 CuadroTexto"/>
          <p:cNvSpPr txBox="1">
            <a:spLocks noChangeArrowheads="1"/>
          </p:cNvSpPr>
          <p:nvPr/>
        </p:nvSpPr>
        <p:spPr bwMode="auto">
          <a:xfrm>
            <a:off x="428625" y="1428750"/>
            <a:ext cx="8072438" cy="4800600"/>
          </a:xfrm>
          <a:prstGeom prst="rect">
            <a:avLst/>
          </a:prstGeom>
          <a:noFill/>
          <a:ln w="9525">
            <a:noFill/>
            <a:miter lim="800000"/>
            <a:headEnd/>
            <a:tailEnd/>
          </a:ln>
        </p:spPr>
        <p:txBody>
          <a:bodyPr>
            <a:spAutoFit/>
          </a:bodyPr>
          <a:lstStyle/>
          <a:p>
            <a:pPr algn="ctr"/>
            <a:r>
              <a:rPr lang="es-ES" b="1">
                <a:latin typeface="Tahoma" pitchFamily="34" charset="0"/>
                <a:cs typeface="Tahoma" pitchFamily="34" charset="0"/>
              </a:rPr>
              <a:t>CLASIFICACIÓN DE LOS ALIMENTOS SEGÚN:</a:t>
            </a:r>
          </a:p>
          <a:p>
            <a:pPr algn="ctr"/>
            <a:endParaRPr lang="es-ES">
              <a:latin typeface="Tahoma" pitchFamily="34" charset="0"/>
              <a:cs typeface="Tahoma" pitchFamily="34" charset="0"/>
            </a:endParaRPr>
          </a:p>
          <a:p>
            <a:pPr algn="ctr">
              <a:buFont typeface="Arial" charset="0"/>
              <a:buChar char="•"/>
            </a:pPr>
            <a:r>
              <a:rPr lang="es-ES">
                <a:latin typeface="Tahoma" pitchFamily="34" charset="0"/>
                <a:cs typeface="Tahoma" pitchFamily="34" charset="0"/>
              </a:rPr>
              <a:t> ORIGEN:</a:t>
            </a:r>
          </a:p>
          <a:p>
            <a:pPr algn="ctr"/>
            <a:r>
              <a:rPr lang="es-ES">
                <a:latin typeface="Tahoma" pitchFamily="34" charset="0"/>
                <a:cs typeface="Tahoma" pitchFamily="34" charset="0"/>
              </a:rPr>
              <a:t>   Vegetal</a:t>
            </a:r>
          </a:p>
          <a:p>
            <a:pPr algn="ctr"/>
            <a:r>
              <a:rPr lang="es-ES">
                <a:latin typeface="Tahoma" pitchFamily="34" charset="0"/>
                <a:cs typeface="Tahoma" pitchFamily="34" charset="0"/>
              </a:rPr>
              <a:t>   Animal</a:t>
            </a:r>
          </a:p>
          <a:p>
            <a:pPr algn="ctr"/>
            <a:r>
              <a:rPr lang="es-ES">
                <a:latin typeface="Tahoma" pitchFamily="34" charset="0"/>
                <a:cs typeface="Tahoma" pitchFamily="34" charset="0"/>
              </a:rPr>
              <a:t>   Mineral</a:t>
            </a:r>
          </a:p>
          <a:p>
            <a:pPr algn="ctr"/>
            <a:endParaRPr lang="es-ES">
              <a:latin typeface="Tahoma" pitchFamily="34" charset="0"/>
              <a:cs typeface="Tahoma" pitchFamily="34" charset="0"/>
            </a:endParaRPr>
          </a:p>
          <a:p>
            <a:pPr algn="ctr">
              <a:buFont typeface="Arial" charset="0"/>
              <a:buChar char="•"/>
            </a:pPr>
            <a:r>
              <a:rPr lang="es-ES">
                <a:latin typeface="Tahoma" pitchFamily="34" charset="0"/>
                <a:cs typeface="Tahoma" pitchFamily="34" charset="0"/>
              </a:rPr>
              <a:t> DURACIÓN:</a:t>
            </a:r>
          </a:p>
          <a:p>
            <a:pPr algn="ctr"/>
            <a:r>
              <a:rPr lang="es-ES">
                <a:latin typeface="Tahoma" pitchFamily="34" charset="0"/>
                <a:cs typeface="Tahoma" pitchFamily="34" charset="0"/>
              </a:rPr>
              <a:t>   Perecederos</a:t>
            </a:r>
          </a:p>
          <a:p>
            <a:pPr algn="ctr"/>
            <a:r>
              <a:rPr lang="es-ES">
                <a:latin typeface="Tahoma" pitchFamily="34" charset="0"/>
                <a:cs typeface="Tahoma" pitchFamily="34" charset="0"/>
              </a:rPr>
              <a:t>   Semiperecederos</a:t>
            </a:r>
          </a:p>
          <a:p>
            <a:pPr algn="ctr"/>
            <a:r>
              <a:rPr lang="es-ES">
                <a:latin typeface="Tahoma" pitchFamily="34" charset="0"/>
                <a:cs typeface="Tahoma" pitchFamily="34" charset="0"/>
              </a:rPr>
              <a:t>   No perecederos</a:t>
            </a:r>
          </a:p>
          <a:p>
            <a:pPr algn="ctr"/>
            <a:endParaRPr lang="es-ES">
              <a:latin typeface="Tahoma" pitchFamily="34" charset="0"/>
              <a:cs typeface="Tahoma" pitchFamily="34" charset="0"/>
            </a:endParaRPr>
          </a:p>
          <a:p>
            <a:pPr algn="ctr">
              <a:buFont typeface="Arial" charset="0"/>
              <a:buChar char="•"/>
            </a:pPr>
            <a:r>
              <a:rPr lang="es-ES">
                <a:latin typeface="Tahoma" pitchFamily="34" charset="0"/>
                <a:cs typeface="Tahoma" pitchFamily="34" charset="0"/>
              </a:rPr>
              <a:t> FUNCIÓN:</a:t>
            </a:r>
          </a:p>
          <a:p>
            <a:pPr algn="ctr"/>
            <a:r>
              <a:rPr lang="es-ES">
                <a:latin typeface="Tahoma" pitchFamily="34" charset="0"/>
                <a:cs typeface="Tahoma" pitchFamily="34" charset="0"/>
              </a:rPr>
              <a:t>   Energéticos</a:t>
            </a:r>
          </a:p>
          <a:p>
            <a:pPr algn="ctr"/>
            <a:r>
              <a:rPr lang="es-ES">
                <a:latin typeface="Tahoma" pitchFamily="34" charset="0"/>
                <a:cs typeface="Tahoma" pitchFamily="34" charset="0"/>
              </a:rPr>
              <a:t>   Formadores</a:t>
            </a:r>
          </a:p>
          <a:p>
            <a:pPr algn="ctr"/>
            <a:r>
              <a:rPr lang="es-ES">
                <a:latin typeface="Tahoma" pitchFamily="34" charset="0"/>
                <a:cs typeface="Tahoma" pitchFamily="34" charset="0"/>
              </a:rPr>
              <a:t>   Reguladores</a:t>
            </a:r>
          </a:p>
          <a:p>
            <a:pPr algn="ctr"/>
            <a:r>
              <a:rPr lang="es-ES">
                <a:latin typeface="Tahoma" pitchFamily="34" charset="0"/>
                <a:cs typeface="Tahoma"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additive="base">
                                        <p:cTn id="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anim calcmode="lin" valueType="num">
                                      <p:cBhvr additive="base">
                                        <p:cTn id="1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anim calcmode="lin" valueType="num">
                                      <p:cBhvr additive="base">
                                        <p:cTn id="1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anim calcmode="lin" valueType="num">
                                      <p:cBhvr additive="base">
                                        <p:cTn id="19"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nodeType="click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animEffect transition="in" filter="checkerboard(across)">
                                      <p:cBhvr>
                                        <p:cTn id="25" dur="500"/>
                                        <p:tgtEl>
                                          <p:spTgt spid="5">
                                            <p:txEl>
                                              <p:pRg st="7" end="7"/>
                                            </p:txEl>
                                          </p:spTgt>
                                        </p:tgtEl>
                                      </p:cBhvr>
                                    </p:animEffect>
                                  </p:childTnLst>
                                </p:cTn>
                              </p:par>
                              <p:par>
                                <p:cTn id="26" presetID="5" presetClass="entr" presetSubtype="10" fill="hold" nodeType="withEffect">
                                  <p:stCondLst>
                                    <p:cond delay="0"/>
                                  </p:stCondLst>
                                  <p:childTnLst>
                                    <p:set>
                                      <p:cBhvr>
                                        <p:cTn id="27" dur="1" fill="hold">
                                          <p:stCondLst>
                                            <p:cond delay="0"/>
                                          </p:stCondLst>
                                        </p:cTn>
                                        <p:tgtEl>
                                          <p:spTgt spid="5">
                                            <p:txEl>
                                              <p:pRg st="8" end="8"/>
                                            </p:txEl>
                                          </p:spTgt>
                                        </p:tgtEl>
                                        <p:attrNameLst>
                                          <p:attrName>style.visibility</p:attrName>
                                        </p:attrNameLst>
                                      </p:cBhvr>
                                      <p:to>
                                        <p:strVal val="visible"/>
                                      </p:to>
                                    </p:set>
                                    <p:animEffect transition="in" filter="checkerboard(across)">
                                      <p:cBhvr>
                                        <p:cTn id="28" dur="500"/>
                                        <p:tgtEl>
                                          <p:spTgt spid="5">
                                            <p:txEl>
                                              <p:pRg st="8" end="8"/>
                                            </p:txEl>
                                          </p:spTgt>
                                        </p:tgtEl>
                                      </p:cBhvr>
                                    </p:animEffect>
                                  </p:childTnLst>
                                </p:cTn>
                              </p:par>
                              <p:par>
                                <p:cTn id="29" presetID="5" presetClass="entr" presetSubtype="10" fill="hold" nodeType="with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animEffect transition="in" filter="checkerboard(across)">
                                      <p:cBhvr>
                                        <p:cTn id="31" dur="500"/>
                                        <p:tgtEl>
                                          <p:spTgt spid="5">
                                            <p:txEl>
                                              <p:pRg st="9" end="9"/>
                                            </p:txEl>
                                          </p:spTgt>
                                        </p:tgtEl>
                                      </p:cBhvr>
                                    </p:animEffect>
                                  </p:childTnLst>
                                </p:cTn>
                              </p:par>
                              <p:par>
                                <p:cTn id="32" presetID="5" presetClass="entr" presetSubtype="10" fill="hold" nodeType="withEffect">
                                  <p:stCondLst>
                                    <p:cond delay="0"/>
                                  </p:stCondLst>
                                  <p:childTnLst>
                                    <p:set>
                                      <p:cBhvr>
                                        <p:cTn id="33" dur="1" fill="hold">
                                          <p:stCondLst>
                                            <p:cond delay="0"/>
                                          </p:stCondLst>
                                        </p:cTn>
                                        <p:tgtEl>
                                          <p:spTgt spid="5">
                                            <p:txEl>
                                              <p:pRg st="10" end="10"/>
                                            </p:txEl>
                                          </p:spTgt>
                                        </p:tgtEl>
                                        <p:attrNameLst>
                                          <p:attrName>style.visibility</p:attrName>
                                        </p:attrNameLst>
                                      </p:cBhvr>
                                      <p:to>
                                        <p:strVal val="visible"/>
                                      </p:to>
                                    </p:set>
                                    <p:animEffect transition="in" filter="checkerboard(across)">
                                      <p:cBhvr>
                                        <p:cTn id="34" dur="500"/>
                                        <p:tgtEl>
                                          <p:spTgt spid="5">
                                            <p:txEl>
                                              <p:pRg st="10" end="1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5">
                                            <p:txEl>
                                              <p:pRg st="12" end="12"/>
                                            </p:txEl>
                                          </p:spTgt>
                                        </p:tgtEl>
                                        <p:attrNameLst>
                                          <p:attrName>style.visibility</p:attrName>
                                        </p:attrNameLst>
                                      </p:cBhvr>
                                      <p:to>
                                        <p:strVal val="visible"/>
                                      </p:to>
                                    </p:set>
                                    <p:animEffect transition="in" filter="blinds(horizontal)">
                                      <p:cBhvr>
                                        <p:cTn id="39" dur="500"/>
                                        <p:tgtEl>
                                          <p:spTgt spid="5">
                                            <p:txEl>
                                              <p:pRg st="12" end="12"/>
                                            </p:txEl>
                                          </p:spTgt>
                                        </p:tgtEl>
                                      </p:cBhvr>
                                    </p:animEffect>
                                  </p:childTnLst>
                                </p:cTn>
                              </p:par>
                              <p:par>
                                <p:cTn id="40" presetID="3" presetClass="entr" presetSubtype="10" fill="hold" nodeType="withEffect">
                                  <p:stCondLst>
                                    <p:cond delay="0"/>
                                  </p:stCondLst>
                                  <p:childTnLst>
                                    <p:set>
                                      <p:cBhvr>
                                        <p:cTn id="41" dur="1" fill="hold">
                                          <p:stCondLst>
                                            <p:cond delay="0"/>
                                          </p:stCondLst>
                                        </p:cTn>
                                        <p:tgtEl>
                                          <p:spTgt spid="5">
                                            <p:txEl>
                                              <p:pRg st="13" end="13"/>
                                            </p:txEl>
                                          </p:spTgt>
                                        </p:tgtEl>
                                        <p:attrNameLst>
                                          <p:attrName>style.visibility</p:attrName>
                                        </p:attrNameLst>
                                      </p:cBhvr>
                                      <p:to>
                                        <p:strVal val="visible"/>
                                      </p:to>
                                    </p:set>
                                    <p:animEffect transition="in" filter="blinds(horizontal)">
                                      <p:cBhvr>
                                        <p:cTn id="42" dur="500"/>
                                        <p:tgtEl>
                                          <p:spTgt spid="5">
                                            <p:txEl>
                                              <p:pRg st="13" end="13"/>
                                            </p:txEl>
                                          </p:spTgt>
                                        </p:tgtEl>
                                      </p:cBhvr>
                                    </p:animEffect>
                                  </p:childTnLst>
                                </p:cTn>
                              </p:par>
                              <p:par>
                                <p:cTn id="43" presetID="3" presetClass="entr" presetSubtype="10" fill="hold" nodeType="withEffect">
                                  <p:stCondLst>
                                    <p:cond delay="0"/>
                                  </p:stCondLst>
                                  <p:childTnLst>
                                    <p:set>
                                      <p:cBhvr>
                                        <p:cTn id="44" dur="1" fill="hold">
                                          <p:stCondLst>
                                            <p:cond delay="0"/>
                                          </p:stCondLst>
                                        </p:cTn>
                                        <p:tgtEl>
                                          <p:spTgt spid="5">
                                            <p:txEl>
                                              <p:pRg st="14" end="14"/>
                                            </p:txEl>
                                          </p:spTgt>
                                        </p:tgtEl>
                                        <p:attrNameLst>
                                          <p:attrName>style.visibility</p:attrName>
                                        </p:attrNameLst>
                                      </p:cBhvr>
                                      <p:to>
                                        <p:strVal val="visible"/>
                                      </p:to>
                                    </p:set>
                                    <p:animEffect transition="in" filter="blinds(horizontal)">
                                      <p:cBhvr>
                                        <p:cTn id="45" dur="500"/>
                                        <p:tgtEl>
                                          <p:spTgt spid="5">
                                            <p:txEl>
                                              <p:pRg st="14" end="14"/>
                                            </p:txEl>
                                          </p:spTgt>
                                        </p:tgtEl>
                                      </p:cBhvr>
                                    </p:animEffect>
                                  </p:childTnLst>
                                </p:cTn>
                              </p:par>
                              <p:par>
                                <p:cTn id="46" presetID="3" presetClass="entr" presetSubtype="10" fill="hold" nodeType="withEffect">
                                  <p:stCondLst>
                                    <p:cond delay="0"/>
                                  </p:stCondLst>
                                  <p:childTnLst>
                                    <p:set>
                                      <p:cBhvr>
                                        <p:cTn id="47" dur="1" fill="hold">
                                          <p:stCondLst>
                                            <p:cond delay="0"/>
                                          </p:stCondLst>
                                        </p:cTn>
                                        <p:tgtEl>
                                          <p:spTgt spid="5">
                                            <p:txEl>
                                              <p:pRg st="15" end="15"/>
                                            </p:txEl>
                                          </p:spTgt>
                                        </p:tgtEl>
                                        <p:attrNameLst>
                                          <p:attrName>style.visibility</p:attrName>
                                        </p:attrNameLst>
                                      </p:cBhvr>
                                      <p:to>
                                        <p:strVal val="visible"/>
                                      </p:to>
                                    </p:set>
                                    <p:animEffect transition="in" filter="blinds(horizontal)">
                                      <p:cBhvr>
                                        <p:cTn id="48" dur="500"/>
                                        <p:tgtEl>
                                          <p:spTgt spid="5">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714348" y="357166"/>
            <a:ext cx="5976316" cy="707886"/>
          </a:xfrm>
          <a:prstGeom prst="rect">
            <a:avLst/>
          </a:prstGeom>
          <a:noFill/>
        </p:spPr>
        <p:txBody>
          <a:bodyPr wrap="none">
            <a:spAutoFit/>
          </a:bodyPr>
          <a:lstStyle/>
          <a:p>
            <a:pPr algn="ctr" fontAlgn="auto">
              <a:spcBef>
                <a:spcPts val="0"/>
              </a:spcBef>
              <a:spcAft>
                <a:spcPts val="0"/>
              </a:spcAft>
              <a:defRPr/>
            </a:pPr>
            <a:r>
              <a:rPr lang="es-ES" sz="40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Comic Sans MS" pitchFamily="66" charset="0"/>
              </a:rPr>
              <a:t>SISTEMA DIGESTIVO</a:t>
            </a:r>
          </a:p>
        </p:txBody>
      </p:sp>
      <p:pic>
        <p:nvPicPr>
          <p:cNvPr id="1027" name="Picture 3"/>
          <p:cNvPicPr>
            <a:picLocks noChangeAspect="1" noChangeArrowheads="1"/>
          </p:cNvPicPr>
          <p:nvPr/>
        </p:nvPicPr>
        <p:blipFill>
          <a:blip r:embed="rId2"/>
          <a:srcRect/>
          <a:stretch>
            <a:fillRect/>
          </a:stretch>
        </p:blipFill>
        <p:spPr bwMode="auto">
          <a:xfrm>
            <a:off x="2143125" y="1143000"/>
            <a:ext cx="4756150" cy="4572000"/>
          </a:xfrm>
          <a:prstGeom prst="rect">
            <a:avLst/>
          </a:prstGeom>
          <a:noFill/>
          <a:ln w="9525">
            <a:noFill/>
            <a:miter lim="800000"/>
            <a:headEnd/>
            <a:tailEnd/>
          </a:ln>
        </p:spPr>
      </p:pic>
      <p:sp>
        <p:nvSpPr>
          <p:cNvPr id="5" name="4 CuadroTexto"/>
          <p:cNvSpPr txBox="1">
            <a:spLocks noChangeArrowheads="1"/>
          </p:cNvSpPr>
          <p:nvPr/>
        </p:nvSpPr>
        <p:spPr bwMode="auto">
          <a:xfrm>
            <a:off x="5572125" y="6286500"/>
            <a:ext cx="2714625" cy="369888"/>
          </a:xfrm>
          <a:prstGeom prst="rect">
            <a:avLst/>
          </a:prstGeom>
          <a:noFill/>
          <a:ln w="9525">
            <a:noFill/>
            <a:miter lim="800000"/>
            <a:headEnd/>
            <a:tailEnd/>
          </a:ln>
        </p:spPr>
        <p:txBody>
          <a:bodyPr>
            <a:spAutoFit/>
          </a:bodyPr>
          <a:lstStyle/>
          <a:p>
            <a:r>
              <a:rPr lang="es-ES" b="1" i="1" u="sng">
                <a:latin typeface="Tahoma" pitchFamily="34" charset="0"/>
                <a:cs typeface="Tahoma" pitchFamily="34" charset="0"/>
              </a:rPr>
              <a:t>ACTIVIDAD FÍSICA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checkerboard(across)">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57158" y="428604"/>
            <a:ext cx="6016391" cy="646331"/>
          </a:xfrm>
          <a:prstGeom prst="rect">
            <a:avLst/>
          </a:prstGeom>
          <a:noFill/>
        </p:spPr>
        <p:txBody>
          <a:bodyPr wrap="none">
            <a:spAutoFit/>
          </a:bodyPr>
          <a:lstStyle/>
          <a:p>
            <a:pPr algn="ctr" fontAlgn="auto">
              <a:spcBef>
                <a:spcPts val="0"/>
              </a:spcBef>
              <a:spcAft>
                <a:spcPts val="0"/>
              </a:spcAft>
              <a:defRPr/>
            </a:pPr>
            <a:r>
              <a:rPr lang="es-ES" sz="36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Comic Sans MS" pitchFamily="66" charset="0"/>
              </a:rPr>
              <a:t>GRUPOS DE ALIMENTOS</a:t>
            </a:r>
          </a:p>
        </p:txBody>
      </p:sp>
      <p:pic>
        <p:nvPicPr>
          <p:cNvPr id="18434" name="Picture 2" descr="http://tbn0.google.com/images?q=tbn:ULBYxRqhd6lkfM:http://lacocinademaria.net/images/huevos.jpg">
            <a:hlinkClick r:id="rId2"/>
          </p:cNvPr>
          <p:cNvPicPr>
            <a:picLocks noChangeAspect="1" noChangeArrowheads="1"/>
          </p:cNvPicPr>
          <p:nvPr/>
        </p:nvPicPr>
        <p:blipFill>
          <a:blip r:embed="rId3"/>
          <a:srcRect/>
          <a:stretch>
            <a:fillRect/>
          </a:stretch>
        </p:blipFill>
        <p:spPr bwMode="auto">
          <a:xfrm>
            <a:off x="4214813" y="5072063"/>
            <a:ext cx="1285875" cy="1000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436" name="Picture 4" descr="http://tbn1.google.com/images?q=tbn:Az_RdbEd9guUXM:http://www.cprevia.com/wp-content/uploads/2007/06/ima_leche.gif">
            <a:hlinkClick r:id="rId4"/>
          </p:cNvPr>
          <p:cNvPicPr>
            <a:picLocks noChangeAspect="1" noChangeArrowheads="1"/>
          </p:cNvPicPr>
          <p:nvPr/>
        </p:nvPicPr>
        <p:blipFill>
          <a:blip r:embed="rId5"/>
          <a:srcRect/>
          <a:stretch>
            <a:fillRect/>
          </a:stretch>
        </p:blipFill>
        <p:spPr bwMode="auto">
          <a:xfrm>
            <a:off x="7215188" y="3571875"/>
            <a:ext cx="942975" cy="11049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438" name="Picture 6" descr="http://tbn0.google.com/images?q=tbn:4ifY7pGFZATOSM:http://es.geocities.com/cocina_mantecona/images/carnes.gif">
            <a:hlinkClick r:id="rId6"/>
          </p:cNvPr>
          <p:cNvPicPr>
            <a:picLocks noChangeAspect="1" noChangeArrowheads="1"/>
          </p:cNvPicPr>
          <p:nvPr/>
        </p:nvPicPr>
        <p:blipFill>
          <a:blip r:embed="rId7"/>
          <a:srcRect/>
          <a:stretch>
            <a:fillRect/>
          </a:stretch>
        </p:blipFill>
        <p:spPr bwMode="auto">
          <a:xfrm>
            <a:off x="5715000" y="5072063"/>
            <a:ext cx="1066800" cy="952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440" name="Picture 8" descr="http://tbn0.google.com/images?q=tbn:Wk_8U9prBvl7jM:http://yosoyproductoperuano.com/cereales.jpg">
            <a:hlinkClick r:id="rId8"/>
          </p:cNvPr>
          <p:cNvPicPr>
            <a:picLocks noChangeAspect="1" noChangeArrowheads="1"/>
          </p:cNvPicPr>
          <p:nvPr/>
        </p:nvPicPr>
        <p:blipFill>
          <a:blip r:embed="rId9"/>
          <a:srcRect/>
          <a:stretch>
            <a:fillRect/>
          </a:stretch>
        </p:blipFill>
        <p:spPr bwMode="auto">
          <a:xfrm>
            <a:off x="5214938" y="2857500"/>
            <a:ext cx="1357312" cy="18637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442" name="Picture 10" descr="http://tbn1.google.com/images?q=tbn:KPDZyDq810odzM:http://www.dietas.net/images/categorias/categorias-v2/verdura-y-hortalizas.jpg">
            <a:hlinkClick r:id="rId10"/>
          </p:cNvPr>
          <p:cNvPicPr>
            <a:picLocks noChangeAspect="1" noChangeArrowheads="1"/>
          </p:cNvPicPr>
          <p:nvPr/>
        </p:nvPicPr>
        <p:blipFill>
          <a:blip r:embed="rId11"/>
          <a:srcRect/>
          <a:stretch>
            <a:fillRect/>
          </a:stretch>
        </p:blipFill>
        <p:spPr bwMode="auto">
          <a:xfrm>
            <a:off x="428625" y="1357313"/>
            <a:ext cx="2505075" cy="13573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444" name="Picture 12" descr="http://tbn1.google.com/images?q=tbn:GZqJgwq62RFCsM:http://www.latinonutrition.org/images/beans_001.jpg">
            <a:hlinkClick r:id="rId12"/>
          </p:cNvPr>
          <p:cNvPicPr>
            <a:picLocks noChangeAspect="1" noChangeArrowheads="1"/>
          </p:cNvPicPr>
          <p:nvPr/>
        </p:nvPicPr>
        <p:blipFill>
          <a:blip r:embed="rId13"/>
          <a:srcRect/>
          <a:stretch>
            <a:fillRect/>
          </a:stretch>
        </p:blipFill>
        <p:spPr bwMode="auto">
          <a:xfrm>
            <a:off x="714375" y="3071813"/>
            <a:ext cx="1785938" cy="15287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446" name="Picture 14" descr="http://tbn3.google.com/images?q=tbn:Wk8HANHyJLmpBM:http://www.educarm.es/templates/portal/administradorFicheros/webquest/loren/frutas.jpg">
            <a:hlinkClick r:id="rId14"/>
          </p:cNvPr>
          <p:cNvPicPr>
            <a:picLocks noChangeAspect="1" noChangeArrowheads="1"/>
          </p:cNvPicPr>
          <p:nvPr/>
        </p:nvPicPr>
        <p:blipFill>
          <a:blip r:embed="rId15"/>
          <a:srcRect/>
          <a:stretch>
            <a:fillRect/>
          </a:stretch>
        </p:blipFill>
        <p:spPr bwMode="auto">
          <a:xfrm>
            <a:off x="3571875" y="1214438"/>
            <a:ext cx="1339850" cy="16430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448" name="Picture 16" descr="http://tbn1.google.com/images?q=tbn:DbZB1DzMS5k6NM:http://i.esmas.com/image/0/000/005/919/mejores-grasas-370.jpg">
            <a:hlinkClick r:id="rId16"/>
          </p:cNvPr>
          <p:cNvPicPr>
            <a:picLocks noChangeAspect="1" noChangeArrowheads="1"/>
          </p:cNvPicPr>
          <p:nvPr/>
        </p:nvPicPr>
        <p:blipFill>
          <a:blip r:embed="rId17"/>
          <a:srcRect/>
          <a:stretch>
            <a:fillRect/>
          </a:stretch>
        </p:blipFill>
        <p:spPr bwMode="auto">
          <a:xfrm>
            <a:off x="714375" y="4929188"/>
            <a:ext cx="1571625" cy="1146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450" name="Picture 18" descr="http://tbn0.google.com/images?q=tbn:WXBghX6yzDaKcM:http://www.vitadelia.com/images/2008/09/dulces.gif">
            <a:hlinkClick r:id="rId18"/>
          </p:cNvPr>
          <p:cNvPicPr>
            <a:picLocks noChangeAspect="1" noChangeArrowheads="1"/>
          </p:cNvPicPr>
          <p:nvPr/>
        </p:nvPicPr>
        <p:blipFill>
          <a:blip r:embed="rId19"/>
          <a:srcRect/>
          <a:stretch>
            <a:fillRect/>
          </a:stretch>
        </p:blipFill>
        <p:spPr bwMode="auto">
          <a:xfrm>
            <a:off x="2857500" y="4857750"/>
            <a:ext cx="1077913" cy="12144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452" name="Picture 20" descr="http://tbn0.google.com/images?q=tbn:z_LUpcgd_3ItOM:http://agroislenablog.files.wordpress.com/2008/07/yuca.jpg">
            <a:hlinkClick r:id="rId20"/>
          </p:cNvPr>
          <p:cNvPicPr>
            <a:picLocks noChangeAspect="1" noChangeArrowheads="1"/>
          </p:cNvPicPr>
          <p:nvPr/>
        </p:nvPicPr>
        <p:blipFill>
          <a:blip r:embed="rId21"/>
          <a:srcRect/>
          <a:stretch>
            <a:fillRect/>
          </a:stretch>
        </p:blipFill>
        <p:spPr bwMode="auto">
          <a:xfrm>
            <a:off x="6500813" y="1357313"/>
            <a:ext cx="1736725" cy="12858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454" name="Picture 22" descr="http://tbn1.google.com/images?q=tbn:dPDBT4lBmQuk9M:http://i189.photobucket.com/albums/z71/Quinta_Esencia/BRICOLAJE%2520Y%2520HOGAR/1-45.jpg">
            <a:hlinkClick r:id="rId22"/>
          </p:cNvPr>
          <p:cNvPicPr>
            <a:picLocks noChangeAspect="1" noChangeArrowheads="1"/>
          </p:cNvPicPr>
          <p:nvPr/>
        </p:nvPicPr>
        <p:blipFill>
          <a:blip r:embed="rId23"/>
          <a:srcRect/>
          <a:stretch>
            <a:fillRect/>
          </a:stretch>
        </p:blipFill>
        <p:spPr bwMode="auto">
          <a:xfrm>
            <a:off x="2928938" y="3286125"/>
            <a:ext cx="1520825" cy="1143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456" name="Picture 24" descr="http://tbn3.google.com/images?q=tbn:-GPje_Xrpo1JfM:http://www.hegoak.org/userfiles/image/botellas%255B2%255D.jpg">
            <a:hlinkClick r:id="rId24"/>
          </p:cNvPr>
          <p:cNvPicPr>
            <a:picLocks noChangeAspect="1" noChangeArrowheads="1"/>
          </p:cNvPicPr>
          <p:nvPr/>
        </p:nvPicPr>
        <p:blipFill>
          <a:blip r:embed="rId25"/>
          <a:srcRect/>
          <a:stretch>
            <a:fillRect/>
          </a:stretch>
        </p:blipFill>
        <p:spPr bwMode="auto">
          <a:xfrm>
            <a:off x="7000875" y="5072063"/>
            <a:ext cx="1162050" cy="12287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8442"/>
                                        </p:tgtEl>
                                        <p:attrNameLst>
                                          <p:attrName>style.visibility</p:attrName>
                                        </p:attrNameLst>
                                      </p:cBhvr>
                                      <p:to>
                                        <p:strVal val="visible"/>
                                      </p:to>
                                    </p:set>
                                    <p:animEffect transition="in" filter="checkerboard(across)">
                                      <p:cBhvr>
                                        <p:cTn id="7" dur="500"/>
                                        <p:tgtEl>
                                          <p:spTgt spid="1844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8446"/>
                                        </p:tgtEl>
                                        <p:attrNameLst>
                                          <p:attrName>style.visibility</p:attrName>
                                        </p:attrNameLst>
                                      </p:cBhvr>
                                      <p:to>
                                        <p:strVal val="visible"/>
                                      </p:to>
                                    </p:set>
                                    <p:anim calcmode="lin" valueType="num">
                                      <p:cBhvr additive="base">
                                        <p:cTn id="12" dur="500" fill="hold"/>
                                        <p:tgtEl>
                                          <p:spTgt spid="18446"/>
                                        </p:tgtEl>
                                        <p:attrNameLst>
                                          <p:attrName>ppt_x</p:attrName>
                                        </p:attrNameLst>
                                      </p:cBhvr>
                                      <p:tavLst>
                                        <p:tav tm="0">
                                          <p:val>
                                            <p:strVal val="#ppt_x"/>
                                          </p:val>
                                        </p:tav>
                                        <p:tav tm="100000">
                                          <p:val>
                                            <p:strVal val="#ppt_x"/>
                                          </p:val>
                                        </p:tav>
                                      </p:tavLst>
                                    </p:anim>
                                    <p:anim calcmode="lin" valueType="num">
                                      <p:cBhvr additive="base">
                                        <p:cTn id="13" dur="500" fill="hold"/>
                                        <p:tgtEl>
                                          <p:spTgt spid="1844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18444"/>
                                        </p:tgtEl>
                                        <p:attrNameLst>
                                          <p:attrName>style.visibility</p:attrName>
                                        </p:attrNameLst>
                                      </p:cBhvr>
                                      <p:to>
                                        <p:strVal val="visible"/>
                                      </p:to>
                                    </p:set>
                                    <p:animEffect transition="in" filter="blinds(horizontal)">
                                      <p:cBhvr>
                                        <p:cTn id="18" dur="500"/>
                                        <p:tgtEl>
                                          <p:spTgt spid="18444"/>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nodeType="clickEffect">
                                  <p:stCondLst>
                                    <p:cond delay="0"/>
                                  </p:stCondLst>
                                  <p:childTnLst>
                                    <p:set>
                                      <p:cBhvr>
                                        <p:cTn id="22" dur="1" fill="hold">
                                          <p:stCondLst>
                                            <p:cond delay="0"/>
                                          </p:stCondLst>
                                        </p:cTn>
                                        <p:tgtEl>
                                          <p:spTgt spid="18454"/>
                                        </p:tgtEl>
                                        <p:attrNameLst>
                                          <p:attrName>style.visibility</p:attrName>
                                        </p:attrNameLst>
                                      </p:cBhvr>
                                      <p:to>
                                        <p:strVal val="visible"/>
                                      </p:to>
                                    </p:set>
                                    <p:animEffect transition="in" filter="diamond(in)">
                                      <p:cBhvr>
                                        <p:cTn id="23" dur="2000"/>
                                        <p:tgtEl>
                                          <p:spTgt spid="18454"/>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18440"/>
                                        </p:tgtEl>
                                        <p:attrNameLst>
                                          <p:attrName>style.visibility</p:attrName>
                                        </p:attrNameLst>
                                      </p:cBhvr>
                                      <p:to>
                                        <p:strVal val="visible"/>
                                      </p:to>
                                    </p:set>
                                    <p:animEffect transition="in" filter="box(in)">
                                      <p:cBhvr>
                                        <p:cTn id="28" dur="500"/>
                                        <p:tgtEl>
                                          <p:spTgt spid="18440"/>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nodeType="clickEffect">
                                  <p:stCondLst>
                                    <p:cond delay="0"/>
                                  </p:stCondLst>
                                  <p:childTnLst>
                                    <p:set>
                                      <p:cBhvr>
                                        <p:cTn id="32" dur="1" fill="hold">
                                          <p:stCondLst>
                                            <p:cond delay="0"/>
                                          </p:stCondLst>
                                        </p:cTn>
                                        <p:tgtEl>
                                          <p:spTgt spid="18436"/>
                                        </p:tgtEl>
                                        <p:attrNameLst>
                                          <p:attrName>style.visibility</p:attrName>
                                        </p:attrNameLst>
                                      </p:cBhvr>
                                      <p:to>
                                        <p:strVal val="visible"/>
                                      </p:to>
                                    </p:set>
                                    <p:animEffect transition="in" filter="box(in)">
                                      <p:cBhvr>
                                        <p:cTn id="33" dur="500"/>
                                        <p:tgtEl>
                                          <p:spTgt spid="18436"/>
                                        </p:tgtEl>
                                      </p:cBhvr>
                                    </p:animEffect>
                                  </p:childTnLst>
                                </p:cTn>
                              </p:par>
                            </p:childTnLst>
                          </p:cTn>
                        </p:par>
                      </p:childTnLst>
                    </p:cTn>
                  </p:par>
                  <p:par>
                    <p:cTn id="34" fill="hold">
                      <p:stCondLst>
                        <p:cond delay="indefinite"/>
                      </p:stCondLst>
                      <p:childTnLst>
                        <p:par>
                          <p:cTn id="35" fill="hold">
                            <p:stCondLst>
                              <p:cond delay="0"/>
                            </p:stCondLst>
                            <p:childTnLst>
                              <p:par>
                                <p:cTn id="36" presetID="8" presetClass="entr" presetSubtype="16" fill="hold" nodeType="clickEffect">
                                  <p:stCondLst>
                                    <p:cond delay="0"/>
                                  </p:stCondLst>
                                  <p:childTnLst>
                                    <p:set>
                                      <p:cBhvr>
                                        <p:cTn id="37" dur="1" fill="hold">
                                          <p:stCondLst>
                                            <p:cond delay="0"/>
                                          </p:stCondLst>
                                        </p:cTn>
                                        <p:tgtEl>
                                          <p:spTgt spid="18448"/>
                                        </p:tgtEl>
                                        <p:attrNameLst>
                                          <p:attrName>style.visibility</p:attrName>
                                        </p:attrNameLst>
                                      </p:cBhvr>
                                      <p:to>
                                        <p:strVal val="visible"/>
                                      </p:to>
                                    </p:set>
                                    <p:animEffect transition="in" filter="diamond(in)">
                                      <p:cBhvr>
                                        <p:cTn id="38" dur="2000"/>
                                        <p:tgtEl>
                                          <p:spTgt spid="18448"/>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8450"/>
                                        </p:tgtEl>
                                        <p:attrNameLst>
                                          <p:attrName>style.visibility</p:attrName>
                                        </p:attrNameLst>
                                      </p:cBhvr>
                                      <p:to>
                                        <p:strVal val="visible"/>
                                      </p:to>
                                    </p:set>
                                    <p:anim calcmode="lin" valueType="num">
                                      <p:cBhvr additive="base">
                                        <p:cTn id="43" dur="500" fill="hold"/>
                                        <p:tgtEl>
                                          <p:spTgt spid="18450"/>
                                        </p:tgtEl>
                                        <p:attrNameLst>
                                          <p:attrName>ppt_x</p:attrName>
                                        </p:attrNameLst>
                                      </p:cBhvr>
                                      <p:tavLst>
                                        <p:tav tm="0">
                                          <p:val>
                                            <p:strVal val="#ppt_x"/>
                                          </p:val>
                                        </p:tav>
                                        <p:tav tm="100000">
                                          <p:val>
                                            <p:strVal val="#ppt_x"/>
                                          </p:val>
                                        </p:tav>
                                      </p:tavLst>
                                    </p:anim>
                                    <p:anim calcmode="lin" valueType="num">
                                      <p:cBhvr additive="base">
                                        <p:cTn id="44" dur="500" fill="hold"/>
                                        <p:tgtEl>
                                          <p:spTgt spid="1845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nodeType="clickEffect">
                                  <p:stCondLst>
                                    <p:cond delay="0"/>
                                  </p:stCondLst>
                                  <p:childTnLst>
                                    <p:set>
                                      <p:cBhvr>
                                        <p:cTn id="48" dur="1" fill="hold">
                                          <p:stCondLst>
                                            <p:cond delay="0"/>
                                          </p:stCondLst>
                                        </p:cTn>
                                        <p:tgtEl>
                                          <p:spTgt spid="18434"/>
                                        </p:tgtEl>
                                        <p:attrNameLst>
                                          <p:attrName>style.visibility</p:attrName>
                                        </p:attrNameLst>
                                      </p:cBhvr>
                                      <p:to>
                                        <p:strVal val="visible"/>
                                      </p:to>
                                    </p:set>
                                    <p:animEffect transition="in" filter="blinds(horizontal)">
                                      <p:cBhvr>
                                        <p:cTn id="49" dur="500"/>
                                        <p:tgtEl>
                                          <p:spTgt spid="18434"/>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18438"/>
                                        </p:tgtEl>
                                        <p:attrNameLst>
                                          <p:attrName>style.visibility</p:attrName>
                                        </p:attrNameLst>
                                      </p:cBhvr>
                                      <p:to>
                                        <p:strVal val="visible"/>
                                      </p:to>
                                    </p:set>
                                    <p:anim calcmode="lin" valueType="num">
                                      <p:cBhvr additive="base">
                                        <p:cTn id="54" dur="500" fill="hold"/>
                                        <p:tgtEl>
                                          <p:spTgt spid="18438"/>
                                        </p:tgtEl>
                                        <p:attrNameLst>
                                          <p:attrName>ppt_x</p:attrName>
                                        </p:attrNameLst>
                                      </p:cBhvr>
                                      <p:tavLst>
                                        <p:tav tm="0">
                                          <p:val>
                                            <p:strVal val="#ppt_x"/>
                                          </p:val>
                                        </p:tav>
                                        <p:tav tm="100000">
                                          <p:val>
                                            <p:strVal val="#ppt_x"/>
                                          </p:val>
                                        </p:tav>
                                      </p:tavLst>
                                    </p:anim>
                                    <p:anim calcmode="lin" valueType="num">
                                      <p:cBhvr additive="base">
                                        <p:cTn id="55" dur="500" fill="hold"/>
                                        <p:tgtEl>
                                          <p:spTgt spid="18438"/>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5" presetClass="entr" presetSubtype="10" fill="hold" nodeType="clickEffect">
                                  <p:stCondLst>
                                    <p:cond delay="0"/>
                                  </p:stCondLst>
                                  <p:childTnLst>
                                    <p:set>
                                      <p:cBhvr>
                                        <p:cTn id="59" dur="1" fill="hold">
                                          <p:stCondLst>
                                            <p:cond delay="0"/>
                                          </p:stCondLst>
                                        </p:cTn>
                                        <p:tgtEl>
                                          <p:spTgt spid="18456"/>
                                        </p:tgtEl>
                                        <p:attrNameLst>
                                          <p:attrName>style.visibility</p:attrName>
                                        </p:attrNameLst>
                                      </p:cBhvr>
                                      <p:to>
                                        <p:strVal val="visible"/>
                                      </p:to>
                                    </p:set>
                                    <p:animEffect transition="in" filter="checkerboard(across)">
                                      <p:cBhvr>
                                        <p:cTn id="60" dur="500"/>
                                        <p:tgtEl>
                                          <p:spTgt spid="18456"/>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18452"/>
                                        </p:tgtEl>
                                        <p:attrNameLst>
                                          <p:attrName>style.visibility</p:attrName>
                                        </p:attrNameLst>
                                      </p:cBhvr>
                                      <p:to>
                                        <p:strVal val="visible"/>
                                      </p:to>
                                    </p:set>
                                    <p:anim calcmode="lin" valueType="num">
                                      <p:cBhvr additive="base">
                                        <p:cTn id="65" dur="500" fill="hold"/>
                                        <p:tgtEl>
                                          <p:spTgt spid="18452"/>
                                        </p:tgtEl>
                                        <p:attrNameLst>
                                          <p:attrName>ppt_x</p:attrName>
                                        </p:attrNameLst>
                                      </p:cBhvr>
                                      <p:tavLst>
                                        <p:tav tm="0">
                                          <p:val>
                                            <p:strVal val="#ppt_x"/>
                                          </p:val>
                                        </p:tav>
                                        <p:tav tm="100000">
                                          <p:val>
                                            <p:strVal val="#ppt_x"/>
                                          </p:val>
                                        </p:tav>
                                      </p:tavLst>
                                    </p:anim>
                                    <p:anim calcmode="lin" valueType="num">
                                      <p:cBhvr additive="base">
                                        <p:cTn id="66" dur="500" fill="hold"/>
                                        <p:tgtEl>
                                          <p:spTgt spid="184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357290" y="428604"/>
            <a:ext cx="4469493" cy="1323439"/>
          </a:xfrm>
          <a:prstGeom prst="rect">
            <a:avLst/>
          </a:prstGeom>
          <a:noFill/>
        </p:spPr>
        <p:txBody>
          <a:bodyPr wrap="none">
            <a:spAutoFit/>
          </a:bodyPr>
          <a:lstStyle/>
          <a:p>
            <a:pPr algn="ctr" fontAlgn="auto">
              <a:spcBef>
                <a:spcPts val="0"/>
              </a:spcBef>
              <a:spcAft>
                <a:spcPts val="0"/>
              </a:spcAft>
              <a:defRPr/>
            </a:pPr>
            <a:r>
              <a:rPr lang="es-ES" sz="40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Comic Sans MS" pitchFamily="66" charset="0"/>
              </a:rPr>
              <a:t>LEYES DE LA </a:t>
            </a:r>
          </a:p>
          <a:p>
            <a:pPr algn="ctr" fontAlgn="auto">
              <a:spcBef>
                <a:spcPts val="0"/>
              </a:spcBef>
              <a:spcAft>
                <a:spcPts val="0"/>
              </a:spcAft>
              <a:defRPr/>
            </a:pPr>
            <a:r>
              <a:rPr lang="es-ES" sz="40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Comic Sans MS" pitchFamily="66" charset="0"/>
              </a:rPr>
              <a:t>ALIMENTACIÓN</a:t>
            </a:r>
          </a:p>
        </p:txBody>
      </p:sp>
      <p:sp>
        <p:nvSpPr>
          <p:cNvPr id="3" name="2 Rectángulo"/>
          <p:cNvSpPr/>
          <p:nvPr/>
        </p:nvSpPr>
        <p:spPr>
          <a:xfrm>
            <a:off x="2500298" y="2214554"/>
            <a:ext cx="3946914" cy="1569660"/>
          </a:xfrm>
          <a:prstGeom prst="rect">
            <a:avLst/>
          </a:prstGeom>
          <a:noFill/>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fontAlgn="auto">
              <a:spcBef>
                <a:spcPts val="0"/>
              </a:spcBef>
              <a:spcAft>
                <a:spcPts val="0"/>
              </a:spcAft>
              <a:defRPr/>
            </a:pPr>
            <a:r>
              <a:rPr lang="es-ES" sz="9600" b="1" dirty="0">
                <a:ln/>
                <a:solidFill>
                  <a:schemeClr val="accent3"/>
                </a:solidFill>
                <a:latin typeface="Tahoma" pitchFamily="34" charset="0"/>
                <a:cs typeface="Tahoma" pitchFamily="34" charset="0"/>
              </a:rPr>
              <a:t>CESAI</a:t>
            </a:r>
          </a:p>
        </p:txBody>
      </p:sp>
      <p:cxnSp>
        <p:nvCxnSpPr>
          <p:cNvPr id="5" name="4 Conector recto de flecha"/>
          <p:cNvCxnSpPr/>
          <p:nvPr/>
        </p:nvCxnSpPr>
        <p:spPr>
          <a:xfrm rot="10800000" flipV="1">
            <a:off x="1214438" y="3500438"/>
            <a:ext cx="1357312" cy="4286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5 Conector recto de flecha"/>
          <p:cNvCxnSpPr>
            <a:endCxn id="18" idx="0"/>
          </p:cNvCxnSpPr>
          <p:nvPr/>
        </p:nvCxnSpPr>
        <p:spPr>
          <a:xfrm rot="5400000">
            <a:off x="2755107" y="3674269"/>
            <a:ext cx="785812" cy="723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7 Conector recto de flecha"/>
          <p:cNvCxnSpPr/>
          <p:nvPr/>
        </p:nvCxnSpPr>
        <p:spPr>
          <a:xfrm rot="5400000">
            <a:off x="3469481" y="3960019"/>
            <a:ext cx="1500188" cy="723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10 Conector recto de flecha"/>
          <p:cNvCxnSpPr/>
          <p:nvPr/>
        </p:nvCxnSpPr>
        <p:spPr>
          <a:xfrm rot="16200000" flipH="1">
            <a:off x="4929188" y="4000500"/>
            <a:ext cx="928688" cy="714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12 Conector recto de flecha"/>
          <p:cNvCxnSpPr/>
          <p:nvPr/>
        </p:nvCxnSpPr>
        <p:spPr>
          <a:xfrm rot="16200000" flipH="1">
            <a:off x="6286500" y="3571875"/>
            <a:ext cx="714375" cy="7143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16 CuadroTexto"/>
          <p:cNvSpPr txBox="1">
            <a:spLocks noChangeArrowheads="1"/>
          </p:cNvSpPr>
          <p:nvPr/>
        </p:nvSpPr>
        <p:spPr bwMode="auto">
          <a:xfrm>
            <a:off x="285750" y="4071938"/>
            <a:ext cx="1857375" cy="369887"/>
          </a:xfrm>
          <a:prstGeom prst="rect">
            <a:avLst/>
          </a:prstGeom>
          <a:noFill/>
          <a:ln w="9525">
            <a:noFill/>
            <a:miter lim="800000"/>
            <a:headEnd/>
            <a:tailEnd/>
          </a:ln>
        </p:spPr>
        <p:txBody>
          <a:bodyPr>
            <a:spAutoFit/>
          </a:bodyPr>
          <a:lstStyle/>
          <a:p>
            <a:r>
              <a:rPr lang="es-ES">
                <a:latin typeface="Tahoma" pitchFamily="34" charset="0"/>
                <a:cs typeface="Tahoma" pitchFamily="34" charset="0"/>
              </a:rPr>
              <a:t>COMPLETA</a:t>
            </a:r>
          </a:p>
        </p:txBody>
      </p:sp>
      <p:sp>
        <p:nvSpPr>
          <p:cNvPr id="18" name="17 CuadroTexto"/>
          <p:cNvSpPr txBox="1">
            <a:spLocks noChangeArrowheads="1"/>
          </p:cNvSpPr>
          <p:nvPr/>
        </p:nvSpPr>
        <p:spPr bwMode="auto">
          <a:xfrm>
            <a:off x="1857375" y="4429125"/>
            <a:ext cx="1857375" cy="369888"/>
          </a:xfrm>
          <a:prstGeom prst="rect">
            <a:avLst/>
          </a:prstGeom>
          <a:noFill/>
          <a:ln w="9525">
            <a:noFill/>
            <a:miter lim="800000"/>
            <a:headEnd/>
            <a:tailEnd/>
          </a:ln>
        </p:spPr>
        <p:txBody>
          <a:bodyPr>
            <a:spAutoFit/>
          </a:bodyPr>
          <a:lstStyle/>
          <a:p>
            <a:r>
              <a:rPr lang="es-ES">
                <a:latin typeface="Tahoma" pitchFamily="34" charset="0"/>
                <a:cs typeface="Tahoma" pitchFamily="34" charset="0"/>
              </a:rPr>
              <a:t>EQUILIBRADA</a:t>
            </a:r>
          </a:p>
        </p:txBody>
      </p:sp>
      <p:sp>
        <p:nvSpPr>
          <p:cNvPr id="19" name="18 CuadroTexto"/>
          <p:cNvSpPr txBox="1">
            <a:spLocks noChangeArrowheads="1"/>
          </p:cNvSpPr>
          <p:nvPr/>
        </p:nvSpPr>
        <p:spPr bwMode="auto">
          <a:xfrm>
            <a:off x="3071813" y="5143500"/>
            <a:ext cx="1857375" cy="369888"/>
          </a:xfrm>
          <a:prstGeom prst="rect">
            <a:avLst/>
          </a:prstGeom>
          <a:noFill/>
          <a:ln w="9525">
            <a:noFill/>
            <a:miter lim="800000"/>
            <a:headEnd/>
            <a:tailEnd/>
          </a:ln>
        </p:spPr>
        <p:txBody>
          <a:bodyPr>
            <a:spAutoFit/>
          </a:bodyPr>
          <a:lstStyle/>
          <a:p>
            <a:r>
              <a:rPr lang="es-ES">
                <a:latin typeface="Tahoma" pitchFamily="34" charset="0"/>
                <a:cs typeface="Tahoma" pitchFamily="34" charset="0"/>
              </a:rPr>
              <a:t>SUFICIENTE</a:t>
            </a:r>
          </a:p>
        </p:txBody>
      </p:sp>
      <p:sp>
        <p:nvSpPr>
          <p:cNvPr id="20" name="19 CuadroTexto"/>
          <p:cNvSpPr txBox="1">
            <a:spLocks noChangeArrowheads="1"/>
          </p:cNvSpPr>
          <p:nvPr/>
        </p:nvSpPr>
        <p:spPr bwMode="auto">
          <a:xfrm>
            <a:off x="4714875" y="4572000"/>
            <a:ext cx="1857375" cy="369888"/>
          </a:xfrm>
          <a:prstGeom prst="rect">
            <a:avLst/>
          </a:prstGeom>
          <a:noFill/>
          <a:ln w="9525">
            <a:noFill/>
            <a:miter lim="800000"/>
            <a:headEnd/>
            <a:tailEnd/>
          </a:ln>
        </p:spPr>
        <p:txBody>
          <a:bodyPr>
            <a:spAutoFit/>
          </a:bodyPr>
          <a:lstStyle/>
          <a:p>
            <a:r>
              <a:rPr lang="es-ES">
                <a:latin typeface="Tahoma" pitchFamily="34" charset="0"/>
                <a:cs typeface="Tahoma" pitchFamily="34" charset="0"/>
              </a:rPr>
              <a:t>ADECUADA</a:t>
            </a:r>
          </a:p>
        </p:txBody>
      </p:sp>
      <p:sp>
        <p:nvSpPr>
          <p:cNvPr id="21" name="20 CuadroTexto"/>
          <p:cNvSpPr txBox="1">
            <a:spLocks noChangeArrowheads="1"/>
          </p:cNvSpPr>
          <p:nvPr/>
        </p:nvSpPr>
        <p:spPr bwMode="auto">
          <a:xfrm>
            <a:off x="6572250" y="4357688"/>
            <a:ext cx="1643063" cy="369887"/>
          </a:xfrm>
          <a:prstGeom prst="rect">
            <a:avLst/>
          </a:prstGeom>
          <a:noFill/>
          <a:ln w="9525">
            <a:noFill/>
            <a:miter lim="800000"/>
            <a:headEnd/>
            <a:tailEnd/>
          </a:ln>
        </p:spPr>
        <p:txBody>
          <a:bodyPr>
            <a:spAutoFit/>
          </a:bodyPr>
          <a:lstStyle/>
          <a:p>
            <a:r>
              <a:rPr lang="es-ES">
                <a:latin typeface="Century Schoolbook"/>
              </a:rPr>
              <a:t>INOCUA</a:t>
            </a:r>
          </a:p>
        </p:txBody>
      </p:sp>
      <p:sp>
        <p:nvSpPr>
          <p:cNvPr id="21517" name="26 CuadroTexto"/>
          <p:cNvSpPr txBox="1">
            <a:spLocks noChangeArrowheads="1"/>
          </p:cNvSpPr>
          <p:nvPr/>
        </p:nvSpPr>
        <p:spPr bwMode="auto">
          <a:xfrm>
            <a:off x="4786313" y="6286500"/>
            <a:ext cx="3786187" cy="369888"/>
          </a:xfrm>
          <a:prstGeom prst="rect">
            <a:avLst/>
          </a:prstGeom>
          <a:noFill/>
          <a:ln w="9525">
            <a:noFill/>
            <a:miter lim="800000"/>
            <a:headEnd/>
            <a:tailEnd/>
          </a:ln>
        </p:spPr>
        <p:txBody>
          <a:bodyPr>
            <a:spAutoFit/>
          </a:bodyPr>
          <a:lstStyle/>
          <a:p>
            <a:r>
              <a:rPr lang="es-ES">
                <a:latin typeface="HELTERSKELTER"/>
              </a:rPr>
              <a:t>PEDRO ESCUDERO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heckerboard(across)">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ox(i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linds(horizont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ox(in)">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diamond(in)">
                                      <p:cBhvr>
                                        <p:cTn id="27"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irador">
  <a:themeElements>
    <a:clrScheme name="Mirador">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Mirador">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Mirador">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Override1.xml><?xml version="1.0" encoding="utf-8"?>
<a:themeOverride xmlns:a="http://schemas.openxmlformats.org/drawingml/2006/main">
  <a:clrScheme name="Mirador">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docProps/app.xml><?xml version="1.0" encoding="utf-8"?>
<Properties xmlns="http://schemas.openxmlformats.org/officeDocument/2006/extended-properties" xmlns:vt="http://schemas.openxmlformats.org/officeDocument/2006/docPropsVTypes">
  <Template>Oriel</Template>
  <TotalTime>860</TotalTime>
  <Words>1685</Words>
  <Application>Microsoft Office PowerPoint</Application>
  <PresentationFormat>On-screen Show (4:3)</PresentationFormat>
  <Paragraphs>231</Paragraphs>
  <Slides>40</Slides>
  <Notes>0</Notes>
  <HiddenSlides>0</HiddenSlides>
  <MMClips>0</MMClips>
  <ScaleCrop>false</ScaleCrop>
  <HeadingPairs>
    <vt:vector size="6" baseType="variant">
      <vt:variant>
        <vt:lpstr>Fuentes usadas</vt:lpstr>
      </vt:variant>
      <vt:variant>
        <vt:i4>9</vt:i4>
      </vt:variant>
      <vt:variant>
        <vt:lpstr>Plantilla de diseño</vt:lpstr>
      </vt:variant>
      <vt:variant>
        <vt:i4>7</vt:i4>
      </vt:variant>
      <vt:variant>
        <vt:lpstr>Títulos de diapositiva</vt:lpstr>
      </vt:variant>
      <vt:variant>
        <vt:i4>40</vt:i4>
      </vt:variant>
    </vt:vector>
  </HeadingPairs>
  <TitlesOfParts>
    <vt:vector size="56" baseType="lpstr">
      <vt:lpstr>Arial</vt:lpstr>
      <vt:lpstr>Century Schoolbook</vt:lpstr>
      <vt:lpstr>Wingdings</vt:lpstr>
      <vt:lpstr>Wingdings 2</vt:lpstr>
      <vt:lpstr>Calibri</vt:lpstr>
      <vt:lpstr>Tahoma</vt:lpstr>
      <vt:lpstr>HELTERSKELTER</vt:lpstr>
      <vt:lpstr>Comic Sans MS</vt:lpstr>
      <vt:lpstr>Courier New</vt:lpstr>
      <vt:lpstr>Mirador</vt:lpstr>
      <vt:lpstr>Mirador</vt:lpstr>
      <vt:lpstr>Mirador</vt:lpstr>
      <vt:lpstr>Mirador</vt:lpstr>
      <vt:lpstr>Mirador</vt:lpstr>
      <vt:lpstr>Mirador</vt:lpstr>
      <vt:lpstr>Mirador</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KONTO</dc:creator>
  <cp:lastModifiedBy>WinuE</cp:lastModifiedBy>
  <cp:revision>91</cp:revision>
  <dcterms:created xsi:type="dcterms:W3CDTF">2009-05-31T21:34:38Z</dcterms:created>
  <dcterms:modified xsi:type="dcterms:W3CDTF">2009-07-12T20:38:33Z</dcterms:modified>
</cp:coreProperties>
</file>