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269" r:id="rId3"/>
    <p:sldId id="280" r:id="rId4"/>
    <p:sldId id="270" r:id="rId5"/>
    <p:sldId id="268" r:id="rId6"/>
    <p:sldId id="267" r:id="rId7"/>
    <p:sldId id="259" r:id="rId8"/>
    <p:sldId id="306" r:id="rId9"/>
    <p:sldId id="305" r:id="rId10"/>
    <p:sldId id="257" r:id="rId11"/>
    <p:sldId id="258" r:id="rId12"/>
    <p:sldId id="263" r:id="rId13"/>
    <p:sldId id="260" r:id="rId14"/>
    <p:sldId id="264" r:id="rId15"/>
    <p:sldId id="261" r:id="rId16"/>
    <p:sldId id="299" r:id="rId17"/>
    <p:sldId id="262" r:id="rId18"/>
    <p:sldId id="296" r:id="rId19"/>
    <p:sldId id="265" r:id="rId20"/>
    <p:sldId id="266" r:id="rId21"/>
    <p:sldId id="297" r:id="rId22"/>
    <p:sldId id="298" r:id="rId23"/>
    <p:sldId id="271" r:id="rId24"/>
    <p:sldId id="272" r:id="rId25"/>
    <p:sldId id="281" r:id="rId26"/>
    <p:sldId id="300" r:id="rId27"/>
    <p:sldId id="301" r:id="rId28"/>
    <p:sldId id="284" r:id="rId29"/>
    <p:sldId id="285" r:id="rId30"/>
    <p:sldId id="286" r:id="rId31"/>
    <p:sldId id="287" r:id="rId32"/>
    <p:sldId id="288" r:id="rId33"/>
    <p:sldId id="289" r:id="rId34"/>
    <p:sldId id="290" r:id="rId35"/>
    <p:sldId id="291" r:id="rId36"/>
    <p:sldId id="274" r:id="rId37"/>
    <p:sldId id="275" r:id="rId38"/>
    <p:sldId id="278" r:id="rId39"/>
    <p:sldId id="302" r:id="rId40"/>
    <p:sldId id="273" r:id="rId41"/>
    <p:sldId id="294" r:id="rId42"/>
    <p:sldId id="295" r:id="rId43"/>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914" autoAdjust="0"/>
    <p:restoredTop sz="94660"/>
  </p:normalViewPr>
  <p:slideViewPr>
    <p:cSldViewPr>
      <p:cViewPr>
        <p:scale>
          <a:sx n="66" d="100"/>
          <a:sy n="66" d="100"/>
        </p:scale>
        <p:origin x="-1230" y="-17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A977E2-D386-4613-8BC4-58F2809C446E}" type="datetimeFigureOut">
              <a:rPr lang="en-US" smtClean="0"/>
              <a:t>8/3/2010</a:t>
            </a:fld>
            <a:endParaRPr lang="en-U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745CC0-278A-48BC-A7A5-3B63EB6A5C81}" type="slidenum">
              <a:rPr lang="en-US" smtClean="0"/>
              <a:t>‹Nº›</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42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A5745CC0-278A-48BC-A7A5-3B63EB6A5C81}" type="slidenum">
              <a:rPr lang="en-US" smtClean="0"/>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D11A0526-1968-4821-97D2-98F4ABD1CBB5}" type="datetimeFigureOut">
              <a:rPr lang="es-ES" smtClean="0"/>
              <a:pPr/>
              <a:t>03/08/2010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3E80F40-77A8-4FFC-9AF4-7A7226076F39}"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D11A0526-1968-4821-97D2-98F4ABD1CBB5}" type="datetimeFigureOut">
              <a:rPr lang="es-ES" smtClean="0"/>
              <a:pPr/>
              <a:t>03/08/2010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3E80F40-77A8-4FFC-9AF4-7A7226076F39}"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D11A0526-1968-4821-97D2-98F4ABD1CBB5}" type="datetimeFigureOut">
              <a:rPr lang="es-ES" smtClean="0"/>
              <a:pPr/>
              <a:t>03/08/2010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3E80F40-77A8-4FFC-9AF4-7A7226076F39}"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D11A0526-1968-4821-97D2-98F4ABD1CBB5}" type="datetimeFigureOut">
              <a:rPr lang="es-ES" smtClean="0"/>
              <a:pPr/>
              <a:t>03/08/2010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3E80F40-77A8-4FFC-9AF4-7A7226076F39}"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D11A0526-1968-4821-97D2-98F4ABD1CBB5}" type="datetimeFigureOut">
              <a:rPr lang="es-ES" smtClean="0"/>
              <a:pPr/>
              <a:t>03/08/2010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3E80F40-77A8-4FFC-9AF4-7A7226076F39}"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D11A0526-1968-4821-97D2-98F4ABD1CBB5}" type="datetimeFigureOut">
              <a:rPr lang="es-ES" smtClean="0"/>
              <a:pPr/>
              <a:t>03/08/2010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33E80F40-77A8-4FFC-9AF4-7A7226076F39}"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D11A0526-1968-4821-97D2-98F4ABD1CBB5}" type="datetimeFigureOut">
              <a:rPr lang="es-ES" smtClean="0"/>
              <a:pPr/>
              <a:t>03/08/2010</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33E80F40-77A8-4FFC-9AF4-7A7226076F39}"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D11A0526-1968-4821-97D2-98F4ABD1CBB5}" type="datetimeFigureOut">
              <a:rPr lang="es-ES" smtClean="0"/>
              <a:pPr/>
              <a:t>03/08/2010</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33E80F40-77A8-4FFC-9AF4-7A7226076F39}"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1A0526-1968-4821-97D2-98F4ABD1CBB5}" type="datetimeFigureOut">
              <a:rPr lang="es-ES" smtClean="0"/>
              <a:pPr/>
              <a:t>03/08/2010</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33E80F40-77A8-4FFC-9AF4-7A7226076F39}"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D11A0526-1968-4821-97D2-98F4ABD1CBB5}" type="datetimeFigureOut">
              <a:rPr lang="es-ES" smtClean="0"/>
              <a:pPr/>
              <a:t>03/08/2010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33E80F40-77A8-4FFC-9AF4-7A7226076F39}"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D11A0526-1968-4821-97D2-98F4ABD1CBB5}" type="datetimeFigureOut">
              <a:rPr lang="es-ES" smtClean="0"/>
              <a:pPr/>
              <a:t>03/08/2010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33E80F40-77A8-4FFC-9AF4-7A7226076F39}"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1A0526-1968-4821-97D2-98F4ABD1CBB5}" type="datetimeFigureOut">
              <a:rPr lang="es-ES" smtClean="0"/>
              <a:pPr/>
              <a:t>03/08/2010</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E80F40-77A8-4FFC-9AF4-7A7226076F39}"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gif"/></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2.gif"/></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42.xml.rels><?xml version="1.0" encoding="UTF-8" standalone="yes"?>
<Relationships xmlns="http://schemas.openxmlformats.org/package/2006/relationships"><Relationship Id="rId3" Type="http://schemas.openxmlformats.org/officeDocument/2006/relationships/hyperlink" Target="http://www.cccm.org.co/"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Autofit/>
          </a:bodyPr>
          <a:lstStyle/>
          <a:p>
            <a:r>
              <a:rPr lang="es-ES_tradnl" sz="6000" dirty="0" smtClean="0">
                <a:solidFill>
                  <a:srgbClr val="FFFF00"/>
                </a:solidFill>
                <a:latin typeface="Porky's" pitchFamily="2" charset="0"/>
              </a:rPr>
              <a:t>CICLOMONTAÑISMO</a:t>
            </a:r>
            <a:endParaRPr lang="es-ES" sz="6000" dirty="0">
              <a:solidFill>
                <a:srgbClr val="FFFF00"/>
              </a:solidFill>
              <a:latin typeface="Porky's" pitchFamily="2"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Marco o Cuadro</a:t>
            </a:r>
            <a:endParaRPr lang="es-ES" dirty="0"/>
          </a:p>
        </p:txBody>
      </p:sp>
      <p:pic>
        <p:nvPicPr>
          <p:cNvPr id="1028" name="Picture 4" descr="http://www.togoparts.com/bikeprofile/images/full/52.jpg"/>
          <p:cNvPicPr>
            <a:picLocks noChangeAspect="1" noChangeArrowheads="1"/>
          </p:cNvPicPr>
          <p:nvPr/>
        </p:nvPicPr>
        <p:blipFill>
          <a:blip r:embed="rId3"/>
          <a:srcRect/>
          <a:stretch>
            <a:fillRect/>
          </a:stretch>
        </p:blipFill>
        <p:spPr bwMode="auto">
          <a:xfrm>
            <a:off x="1214414" y="1591926"/>
            <a:ext cx="6643734" cy="4837470"/>
          </a:xfrm>
          <a:prstGeom prst="rect">
            <a:avLst/>
          </a:prstGeom>
          <a:noFill/>
          <a:ln>
            <a:solidFill>
              <a:srgbClr val="FFFF00"/>
            </a:solid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Manubrio o Manillar</a:t>
            </a:r>
            <a:endParaRPr lang="es-ES" dirty="0"/>
          </a:p>
        </p:txBody>
      </p:sp>
      <p:pic>
        <p:nvPicPr>
          <p:cNvPr id="15362" name="Picture 2" descr="http://www.bikenew.cl/catalog/images/FSA_maximus.jpg"/>
          <p:cNvPicPr>
            <a:picLocks noChangeAspect="1" noChangeArrowheads="1"/>
          </p:cNvPicPr>
          <p:nvPr/>
        </p:nvPicPr>
        <p:blipFill>
          <a:blip r:embed="rId3"/>
          <a:srcRect/>
          <a:stretch>
            <a:fillRect/>
          </a:stretch>
        </p:blipFill>
        <p:spPr bwMode="auto">
          <a:xfrm>
            <a:off x="642910" y="1643050"/>
            <a:ext cx="2899362" cy="4286280"/>
          </a:xfrm>
          <a:prstGeom prst="rect">
            <a:avLst/>
          </a:prstGeom>
          <a:noFill/>
          <a:ln>
            <a:solidFill>
              <a:schemeClr val="accent1"/>
            </a:solidFill>
          </a:ln>
        </p:spPr>
      </p:pic>
      <p:pic>
        <p:nvPicPr>
          <p:cNvPr id="15364" name="Picture 4" descr="http://www.terrabike.com/catalog/images/4759.jpg"/>
          <p:cNvPicPr>
            <a:picLocks noChangeAspect="1" noChangeArrowheads="1"/>
          </p:cNvPicPr>
          <p:nvPr/>
        </p:nvPicPr>
        <p:blipFill>
          <a:blip r:embed="rId4"/>
          <a:srcRect/>
          <a:stretch>
            <a:fillRect/>
          </a:stretch>
        </p:blipFill>
        <p:spPr bwMode="auto">
          <a:xfrm>
            <a:off x="4000496" y="2247916"/>
            <a:ext cx="4258688" cy="3109910"/>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Caña o tija/ Dirección o Potencia</a:t>
            </a:r>
            <a:endParaRPr lang="es-ES" dirty="0"/>
          </a:p>
        </p:txBody>
      </p:sp>
      <p:pic>
        <p:nvPicPr>
          <p:cNvPr id="10242" name="Picture 2" descr="http://www.aroypedal.com/home/components/com_virtuemart/shop_image/product/8ce420a8050e8222c94bb5d4065aaa3f.jpg"/>
          <p:cNvPicPr>
            <a:picLocks noChangeAspect="1" noChangeArrowheads="1"/>
          </p:cNvPicPr>
          <p:nvPr/>
        </p:nvPicPr>
        <p:blipFill>
          <a:blip r:embed="rId3"/>
          <a:srcRect/>
          <a:stretch>
            <a:fillRect/>
          </a:stretch>
        </p:blipFill>
        <p:spPr bwMode="auto">
          <a:xfrm rot="16200000" flipH="1">
            <a:off x="500034" y="1643050"/>
            <a:ext cx="4429156" cy="4429156"/>
          </a:xfrm>
          <a:prstGeom prst="rect">
            <a:avLst/>
          </a:prstGeom>
          <a:noFill/>
        </p:spPr>
      </p:pic>
      <p:pic>
        <p:nvPicPr>
          <p:cNvPr id="10244" name="Picture 4" descr="http://www.syntace.de/imgserver/syntace/images/1000/1900/1946/picture1946_Syntace.jpg"/>
          <p:cNvPicPr>
            <a:picLocks noChangeAspect="1" noChangeArrowheads="1"/>
          </p:cNvPicPr>
          <p:nvPr/>
        </p:nvPicPr>
        <p:blipFill>
          <a:blip r:embed="rId4"/>
          <a:srcRect/>
          <a:stretch>
            <a:fillRect/>
          </a:stretch>
        </p:blipFill>
        <p:spPr bwMode="auto">
          <a:xfrm>
            <a:off x="5143504" y="2428885"/>
            <a:ext cx="3438525" cy="2428875"/>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Rines o Aros</a:t>
            </a:r>
            <a:endParaRPr lang="es-ES" dirty="0"/>
          </a:p>
        </p:txBody>
      </p:sp>
      <p:pic>
        <p:nvPicPr>
          <p:cNvPr id="13316" name="Picture 4" descr="crossmax_slr_disc.jpg image by Bicis"/>
          <p:cNvPicPr>
            <a:picLocks noChangeAspect="1" noChangeArrowheads="1"/>
          </p:cNvPicPr>
          <p:nvPr/>
        </p:nvPicPr>
        <p:blipFill>
          <a:blip r:embed="rId3"/>
          <a:srcRect/>
          <a:stretch>
            <a:fillRect/>
          </a:stretch>
        </p:blipFill>
        <p:spPr bwMode="auto">
          <a:xfrm>
            <a:off x="2143109" y="1916071"/>
            <a:ext cx="4643470" cy="464347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Llantas o Cubiertas</a:t>
            </a:r>
            <a:endParaRPr lang="es-ES" b="1" dirty="0"/>
          </a:p>
        </p:txBody>
      </p:sp>
      <p:pic>
        <p:nvPicPr>
          <p:cNvPr id="9218" name="Picture 2" descr="http://www.pricepoint.com/images/styleImages/D_320%20MAXHR5.jpg"/>
          <p:cNvPicPr>
            <a:picLocks noChangeAspect="1" noChangeArrowheads="1"/>
          </p:cNvPicPr>
          <p:nvPr/>
        </p:nvPicPr>
        <p:blipFill>
          <a:blip r:embed="rId3"/>
          <a:srcRect/>
          <a:stretch>
            <a:fillRect/>
          </a:stretch>
        </p:blipFill>
        <p:spPr bwMode="auto">
          <a:xfrm>
            <a:off x="500034" y="1714488"/>
            <a:ext cx="3786194" cy="3786194"/>
          </a:xfrm>
          <a:prstGeom prst="rect">
            <a:avLst/>
          </a:prstGeom>
          <a:noFill/>
          <a:ln>
            <a:noFill/>
          </a:ln>
        </p:spPr>
      </p:pic>
      <p:pic>
        <p:nvPicPr>
          <p:cNvPr id="9220" name="Picture 4" descr="http://www.speed-way.hu/kepek/maxxis_high_roller.jpg"/>
          <p:cNvPicPr>
            <a:picLocks noChangeAspect="1" noChangeArrowheads="1"/>
          </p:cNvPicPr>
          <p:nvPr/>
        </p:nvPicPr>
        <p:blipFill>
          <a:blip r:embed="rId4"/>
          <a:srcRect/>
          <a:stretch>
            <a:fillRect/>
          </a:stretch>
        </p:blipFill>
        <p:spPr bwMode="auto">
          <a:xfrm>
            <a:off x="4571999" y="2357430"/>
            <a:ext cx="3957665" cy="3929090"/>
          </a:xfrm>
          <a:prstGeom prst="rect">
            <a:avLst/>
          </a:prstGeom>
          <a:noFill/>
          <a:ln>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Pedales y chocles</a:t>
            </a:r>
            <a:endParaRPr lang="es-ES" dirty="0"/>
          </a:p>
        </p:txBody>
      </p:sp>
      <p:pic>
        <p:nvPicPr>
          <p:cNvPr id="12290" name="Picture 2" descr="http://www.infoaventura.com/fotos/pedales.jpg"/>
          <p:cNvPicPr>
            <a:picLocks noChangeAspect="1" noChangeArrowheads="1"/>
          </p:cNvPicPr>
          <p:nvPr/>
        </p:nvPicPr>
        <p:blipFill>
          <a:blip r:embed="rId3"/>
          <a:srcRect/>
          <a:stretch>
            <a:fillRect/>
          </a:stretch>
        </p:blipFill>
        <p:spPr bwMode="auto">
          <a:xfrm>
            <a:off x="1000100" y="1571612"/>
            <a:ext cx="7286676" cy="4857784"/>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Pedales automáticos </a:t>
            </a:r>
            <a:endParaRPr lang="es-ES" dirty="0"/>
          </a:p>
        </p:txBody>
      </p:sp>
      <p:pic>
        <p:nvPicPr>
          <p:cNvPr id="1030" name="Picture 6" descr="http://www.polaine.com/matt/wp-content/uploads/2008/07/crank-bros-egg-beater-sl-07.jpg"/>
          <p:cNvPicPr>
            <a:picLocks noChangeAspect="1" noChangeArrowheads="1"/>
          </p:cNvPicPr>
          <p:nvPr/>
        </p:nvPicPr>
        <p:blipFill>
          <a:blip r:embed="rId3"/>
          <a:srcRect b="16770"/>
          <a:stretch>
            <a:fillRect/>
          </a:stretch>
        </p:blipFill>
        <p:spPr bwMode="auto">
          <a:xfrm>
            <a:off x="2524134" y="3667126"/>
            <a:ext cx="3833816" cy="3190898"/>
          </a:xfrm>
          <a:prstGeom prst="rect">
            <a:avLst/>
          </a:prstGeom>
          <a:noFill/>
        </p:spPr>
      </p:pic>
      <p:pic>
        <p:nvPicPr>
          <p:cNvPr id="1026" name="Picture 2" descr="http://xsports.com.bo/tienda/components/com_virtuemart/shop_image/product/dddc1b254f4bf3758050daccc0253a0d.gif"/>
          <p:cNvPicPr>
            <a:picLocks noChangeAspect="1" noChangeArrowheads="1"/>
          </p:cNvPicPr>
          <p:nvPr/>
        </p:nvPicPr>
        <p:blipFill>
          <a:blip r:embed="rId4"/>
          <a:srcRect/>
          <a:stretch>
            <a:fillRect/>
          </a:stretch>
        </p:blipFill>
        <p:spPr bwMode="auto">
          <a:xfrm>
            <a:off x="5286380" y="1571612"/>
            <a:ext cx="3143272" cy="3143272"/>
          </a:xfrm>
          <a:prstGeom prst="rect">
            <a:avLst/>
          </a:prstGeom>
          <a:noFill/>
        </p:spPr>
      </p:pic>
      <p:pic>
        <p:nvPicPr>
          <p:cNvPr id="1028" name="Picture 4" descr="http://www.mercadolibre.com.mx/jm/img?s=MLM&amp;f=20382593_1108.jpg&amp;v=P"/>
          <p:cNvPicPr>
            <a:picLocks noChangeAspect="1" noChangeArrowheads="1"/>
          </p:cNvPicPr>
          <p:nvPr/>
        </p:nvPicPr>
        <p:blipFill>
          <a:blip r:embed="rId5"/>
          <a:srcRect/>
          <a:stretch>
            <a:fillRect/>
          </a:stretch>
        </p:blipFill>
        <p:spPr bwMode="auto">
          <a:xfrm>
            <a:off x="642910" y="1714488"/>
            <a:ext cx="3071834" cy="3071834"/>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_tradnl" dirty="0" smtClean="0">
                <a:solidFill>
                  <a:srgbClr val="FFFF00"/>
                </a:solidFill>
              </a:rPr>
              <a:t>Grupo</a:t>
            </a:r>
            <a:br>
              <a:rPr lang="es-ES_tradnl" dirty="0" smtClean="0">
                <a:solidFill>
                  <a:srgbClr val="FFFF00"/>
                </a:solidFill>
              </a:rPr>
            </a:br>
            <a:endParaRPr lang="es-ES" dirty="0"/>
          </a:p>
        </p:txBody>
      </p:sp>
      <p:pic>
        <p:nvPicPr>
          <p:cNvPr id="11266" name="Picture 2" descr="http://www.arnieshop.cz/leto/images/1xtxtbdfb.jpg"/>
          <p:cNvPicPr>
            <a:picLocks noChangeAspect="1" noChangeArrowheads="1"/>
          </p:cNvPicPr>
          <p:nvPr/>
        </p:nvPicPr>
        <p:blipFill>
          <a:blip r:embed="rId3"/>
          <a:srcRect/>
          <a:stretch>
            <a:fillRect/>
          </a:stretch>
        </p:blipFill>
        <p:spPr bwMode="auto">
          <a:xfrm>
            <a:off x="1428729" y="1829956"/>
            <a:ext cx="5929354" cy="4447016"/>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Botoneras o Manetas de cambio</a:t>
            </a:r>
            <a:endParaRPr lang="es-ES" dirty="0"/>
          </a:p>
        </p:txBody>
      </p:sp>
      <p:pic>
        <p:nvPicPr>
          <p:cNvPr id="4098" name="Picture 2" descr="http://www.ciclohobby.es/uploads/2604_productos_imagenp.jpg"/>
          <p:cNvPicPr>
            <a:picLocks noChangeAspect="1" noChangeArrowheads="1"/>
          </p:cNvPicPr>
          <p:nvPr/>
        </p:nvPicPr>
        <p:blipFill>
          <a:blip r:embed="rId3"/>
          <a:srcRect/>
          <a:stretch>
            <a:fillRect/>
          </a:stretch>
        </p:blipFill>
        <p:spPr bwMode="auto">
          <a:xfrm>
            <a:off x="266704" y="2285992"/>
            <a:ext cx="4019544" cy="3071834"/>
          </a:xfrm>
          <a:prstGeom prst="rect">
            <a:avLst/>
          </a:prstGeom>
          <a:noFill/>
        </p:spPr>
      </p:pic>
      <p:pic>
        <p:nvPicPr>
          <p:cNvPr id="4100" name="Picture 4" descr="http://www.wiggle.co.uk/images/shimano-slx-slm660pa-zoom.jpg"/>
          <p:cNvPicPr>
            <a:picLocks noChangeAspect="1" noChangeArrowheads="1"/>
          </p:cNvPicPr>
          <p:nvPr/>
        </p:nvPicPr>
        <p:blipFill>
          <a:blip r:embed="rId4"/>
          <a:srcRect l="12308" t="23077" r="10769" b="24615"/>
          <a:stretch>
            <a:fillRect/>
          </a:stretch>
        </p:blipFill>
        <p:spPr bwMode="auto">
          <a:xfrm flipH="1">
            <a:off x="4286246" y="2285992"/>
            <a:ext cx="4517403" cy="3071834"/>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Frenos </a:t>
            </a:r>
            <a:r>
              <a:rPr lang="es-ES_tradnl" dirty="0" err="1" smtClean="0">
                <a:solidFill>
                  <a:srgbClr val="FFFF00"/>
                </a:solidFill>
              </a:rPr>
              <a:t>Cantilever</a:t>
            </a:r>
            <a:r>
              <a:rPr lang="es-ES_tradnl" dirty="0" smtClean="0">
                <a:solidFill>
                  <a:srgbClr val="FFFF00"/>
                </a:solidFill>
              </a:rPr>
              <a:t> y V </a:t>
            </a:r>
            <a:r>
              <a:rPr lang="es-ES_tradnl" dirty="0" err="1" smtClean="0">
                <a:solidFill>
                  <a:srgbClr val="FFFF00"/>
                </a:solidFill>
              </a:rPr>
              <a:t>brake</a:t>
            </a:r>
            <a:endParaRPr lang="es-ES" dirty="0"/>
          </a:p>
        </p:txBody>
      </p:sp>
      <p:pic>
        <p:nvPicPr>
          <p:cNvPr id="8194" name="Picture 2" descr="http://www.beyondbikes.com/bb/Tech/Images/v%20brake%20pic.jpg"/>
          <p:cNvPicPr>
            <a:picLocks noChangeAspect="1" noChangeArrowheads="1"/>
          </p:cNvPicPr>
          <p:nvPr/>
        </p:nvPicPr>
        <p:blipFill>
          <a:blip r:embed="rId3"/>
          <a:srcRect/>
          <a:stretch>
            <a:fillRect/>
          </a:stretch>
        </p:blipFill>
        <p:spPr bwMode="auto">
          <a:xfrm>
            <a:off x="5143504" y="1785926"/>
            <a:ext cx="3456456" cy="4500594"/>
          </a:xfrm>
          <a:prstGeom prst="rect">
            <a:avLst/>
          </a:prstGeom>
          <a:noFill/>
        </p:spPr>
      </p:pic>
      <p:pic>
        <p:nvPicPr>
          <p:cNvPr id="8196" name="Picture 4" descr="http://www.interlocracing.com/brakecafam_straighton.gif"/>
          <p:cNvPicPr>
            <a:picLocks noChangeAspect="1" noChangeArrowheads="1"/>
          </p:cNvPicPr>
          <p:nvPr/>
        </p:nvPicPr>
        <p:blipFill>
          <a:blip r:embed="rId4"/>
          <a:srcRect/>
          <a:stretch>
            <a:fillRect/>
          </a:stretch>
        </p:blipFill>
        <p:spPr bwMode="auto">
          <a:xfrm>
            <a:off x="1" y="2357430"/>
            <a:ext cx="4762532" cy="3714776"/>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Bicicleta de Ruta o Carretera</a:t>
            </a:r>
            <a:endParaRPr lang="es-ES" dirty="0">
              <a:solidFill>
                <a:srgbClr val="FFFF00"/>
              </a:solidFill>
            </a:endParaRPr>
          </a:p>
        </p:txBody>
      </p:sp>
      <p:pic>
        <p:nvPicPr>
          <p:cNvPr id="22530" name="Picture 2" descr="http://farm4.static.flickr.com/3609/3463645082_13fda15d04.jpg"/>
          <p:cNvPicPr>
            <a:picLocks noChangeAspect="1" noChangeArrowheads="1"/>
          </p:cNvPicPr>
          <p:nvPr/>
        </p:nvPicPr>
        <p:blipFill>
          <a:blip r:embed="rId3"/>
          <a:srcRect/>
          <a:stretch>
            <a:fillRect/>
          </a:stretch>
        </p:blipFill>
        <p:spPr bwMode="auto">
          <a:xfrm>
            <a:off x="857224" y="1857363"/>
            <a:ext cx="7643866" cy="4509883"/>
          </a:xfrm>
          <a:prstGeom prst="rect">
            <a:avLst/>
          </a:prstGeom>
          <a:noFill/>
          <a:ln>
            <a:solidFill>
              <a:srgbClr val="FFFF00"/>
            </a:solid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_tradnl" dirty="0" smtClean="0">
                <a:solidFill>
                  <a:srgbClr val="FFFF00"/>
                </a:solidFill>
              </a:rPr>
              <a:t>Maneta de freno y sistema de Disco</a:t>
            </a:r>
            <a:endParaRPr lang="es-ES" dirty="0"/>
          </a:p>
        </p:txBody>
      </p:sp>
      <p:pic>
        <p:nvPicPr>
          <p:cNvPr id="7170" name="Picture 2" descr="http://www.hayesdiscbrake.com/newimages/HayesECTrail.jpg"/>
          <p:cNvPicPr>
            <a:picLocks noChangeAspect="1" noChangeArrowheads="1"/>
          </p:cNvPicPr>
          <p:nvPr/>
        </p:nvPicPr>
        <p:blipFill>
          <a:blip r:embed="rId3"/>
          <a:srcRect/>
          <a:stretch>
            <a:fillRect/>
          </a:stretch>
        </p:blipFill>
        <p:spPr bwMode="auto">
          <a:xfrm>
            <a:off x="714348" y="1714487"/>
            <a:ext cx="3429024" cy="4572033"/>
          </a:xfrm>
          <a:prstGeom prst="rect">
            <a:avLst/>
          </a:prstGeom>
          <a:noFill/>
        </p:spPr>
      </p:pic>
      <p:pic>
        <p:nvPicPr>
          <p:cNvPr id="7172" name="Picture 4" descr="http://www.jensonusa.com/product/br/br708c08.jpg"/>
          <p:cNvPicPr>
            <a:picLocks noChangeAspect="1" noChangeArrowheads="1"/>
          </p:cNvPicPr>
          <p:nvPr/>
        </p:nvPicPr>
        <p:blipFill>
          <a:blip r:embed="rId4"/>
          <a:srcRect/>
          <a:stretch>
            <a:fillRect/>
          </a:stretch>
        </p:blipFill>
        <p:spPr bwMode="auto">
          <a:xfrm>
            <a:off x="5429256" y="1785926"/>
            <a:ext cx="2271556" cy="1785950"/>
          </a:xfrm>
          <a:prstGeom prst="rect">
            <a:avLst/>
          </a:prstGeom>
          <a:noFill/>
        </p:spPr>
      </p:pic>
      <p:pic>
        <p:nvPicPr>
          <p:cNvPr id="7174" name="Picture 6" descr="http://www.mountainbike.es/preview/2c90a88c1a06c8ef011a0b2c62d60068.image"/>
          <p:cNvPicPr>
            <a:picLocks noChangeAspect="1" noChangeArrowheads="1"/>
          </p:cNvPicPr>
          <p:nvPr/>
        </p:nvPicPr>
        <p:blipFill>
          <a:blip r:embed="rId5"/>
          <a:srcRect/>
          <a:stretch>
            <a:fillRect/>
          </a:stretch>
        </p:blipFill>
        <p:spPr bwMode="auto">
          <a:xfrm>
            <a:off x="4857752" y="3631116"/>
            <a:ext cx="3571900" cy="2726842"/>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err="1" smtClean="0">
                <a:solidFill>
                  <a:srgbClr val="FFFF00"/>
                </a:solidFill>
              </a:rPr>
              <a:t>Descarrilador</a:t>
            </a:r>
            <a:r>
              <a:rPr lang="es-ES_tradnl" dirty="0" smtClean="0">
                <a:solidFill>
                  <a:srgbClr val="FFFF00"/>
                </a:solidFill>
              </a:rPr>
              <a:t> y Tensor</a:t>
            </a:r>
            <a:endParaRPr lang="es-ES" dirty="0"/>
          </a:p>
        </p:txBody>
      </p:sp>
      <p:pic>
        <p:nvPicPr>
          <p:cNvPr id="3074" name="Picture 2" descr="http://www.bikenew.cl/catalog/images/4099-2xtr.jpg"/>
          <p:cNvPicPr>
            <a:picLocks noChangeAspect="1" noChangeArrowheads="1"/>
          </p:cNvPicPr>
          <p:nvPr/>
        </p:nvPicPr>
        <p:blipFill>
          <a:blip r:embed="rId3"/>
          <a:srcRect r="18750" b="12069"/>
          <a:stretch>
            <a:fillRect/>
          </a:stretch>
        </p:blipFill>
        <p:spPr bwMode="auto">
          <a:xfrm>
            <a:off x="5238784" y="2000241"/>
            <a:ext cx="3405182" cy="3643337"/>
          </a:xfrm>
          <a:prstGeom prst="rect">
            <a:avLst/>
          </a:prstGeom>
          <a:noFill/>
        </p:spPr>
      </p:pic>
      <p:pic>
        <p:nvPicPr>
          <p:cNvPr id="3076" name="Picture 4" descr="http://mundociclismo.files.wordpress.com/2008/10/shimano-xtr.jpg"/>
          <p:cNvPicPr>
            <a:picLocks noChangeAspect="1" noChangeArrowheads="1"/>
          </p:cNvPicPr>
          <p:nvPr/>
        </p:nvPicPr>
        <p:blipFill>
          <a:blip r:embed="rId4"/>
          <a:srcRect/>
          <a:stretch>
            <a:fillRect/>
          </a:stretch>
        </p:blipFill>
        <p:spPr bwMode="auto">
          <a:xfrm>
            <a:off x="500034" y="2000240"/>
            <a:ext cx="5419841" cy="3643338"/>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Pacha, Platos, Centro y Bielas</a:t>
            </a:r>
            <a:endParaRPr lang="es-ES" dirty="0"/>
          </a:p>
        </p:txBody>
      </p:sp>
      <p:pic>
        <p:nvPicPr>
          <p:cNvPr id="2050" name="Picture 2" descr="http://www.hincaobike.com/linked/basar/juegosdecentro/XTR.jpg"/>
          <p:cNvPicPr>
            <a:picLocks noChangeAspect="1" noChangeArrowheads="1"/>
          </p:cNvPicPr>
          <p:nvPr/>
        </p:nvPicPr>
        <p:blipFill>
          <a:blip r:embed="rId3"/>
          <a:srcRect/>
          <a:stretch>
            <a:fillRect/>
          </a:stretch>
        </p:blipFill>
        <p:spPr bwMode="auto">
          <a:xfrm>
            <a:off x="3619524" y="1333515"/>
            <a:ext cx="5167318" cy="5167319"/>
          </a:xfrm>
          <a:prstGeom prst="rect">
            <a:avLst/>
          </a:prstGeom>
          <a:noFill/>
        </p:spPr>
      </p:pic>
      <p:pic>
        <p:nvPicPr>
          <p:cNvPr id="2052" name="Picture 4" descr="http://www.orasea.com/images/pinones_xtr.jpeg"/>
          <p:cNvPicPr>
            <a:picLocks noChangeAspect="1" noChangeArrowheads="1"/>
          </p:cNvPicPr>
          <p:nvPr/>
        </p:nvPicPr>
        <p:blipFill>
          <a:blip r:embed="rId4"/>
          <a:srcRect/>
          <a:stretch>
            <a:fillRect/>
          </a:stretch>
        </p:blipFill>
        <p:spPr bwMode="auto">
          <a:xfrm rot="16200000">
            <a:off x="286612" y="2356539"/>
            <a:ext cx="3429025" cy="2573552"/>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err="1" smtClean="0">
                <a:solidFill>
                  <a:srgbClr val="FFFF00"/>
                </a:solidFill>
              </a:rPr>
              <a:t>Suspension</a:t>
            </a:r>
            <a:r>
              <a:rPr lang="es-ES_tradnl" dirty="0" smtClean="0">
                <a:solidFill>
                  <a:srgbClr val="FFFF00"/>
                </a:solidFill>
              </a:rPr>
              <a:t> u Horquilla</a:t>
            </a:r>
            <a:endParaRPr lang="es-ES" dirty="0"/>
          </a:p>
        </p:txBody>
      </p:sp>
      <p:pic>
        <p:nvPicPr>
          <p:cNvPr id="20482" name="Picture 2" descr="https://www.cambriabike.com/Images/product/rockshox_sid_WC_2009_blue_white.jpg"/>
          <p:cNvPicPr>
            <a:picLocks noChangeAspect="1" noChangeArrowheads="1"/>
          </p:cNvPicPr>
          <p:nvPr/>
        </p:nvPicPr>
        <p:blipFill>
          <a:blip r:embed="rId3"/>
          <a:srcRect/>
          <a:stretch>
            <a:fillRect/>
          </a:stretch>
        </p:blipFill>
        <p:spPr bwMode="auto">
          <a:xfrm>
            <a:off x="1433512" y="1714520"/>
            <a:ext cx="3067050" cy="4572000"/>
          </a:xfrm>
          <a:prstGeom prst="rect">
            <a:avLst/>
          </a:prstGeom>
          <a:noFill/>
        </p:spPr>
      </p:pic>
      <p:pic>
        <p:nvPicPr>
          <p:cNvPr id="20484" name="Picture 4" descr="http://tbn2.google.com/images?q=tbn:mi3asIiKTWKEdM:http://www.cannondale.com/suspension/07/images/large/LeftyBondedDLR2.jpg"/>
          <p:cNvPicPr>
            <a:picLocks noChangeAspect="1" noChangeArrowheads="1"/>
          </p:cNvPicPr>
          <p:nvPr/>
        </p:nvPicPr>
        <p:blipFill>
          <a:blip r:embed="rId4"/>
          <a:srcRect/>
          <a:stretch>
            <a:fillRect/>
          </a:stretch>
        </p:blipFill>
        <p:spPr bwMode="auto">
          <a:xfrm>
            <a:off x="5214942" y="1643050"/>
            <a:ext cx="3143269" cy="4714908"/>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err="1" smtClean="0">
                <a:solidFill>
                  <a:srgbClr val="FFFF00"/>
                </a:solidFill>
              </a:rPr>
              <a:t>Cannondale</a:t>
            </a:r>
            <a:r>
              <a:rPr lang="es-ES_tradnl" dirty="0" smtClean="0">
                <a:solidFill>
                  <a:srgbClr val="FFFF00"/>
                </a:solidFill>
              </a:rPr>
              <a:t> </a:t>
            </a:r>
            <a:r>
              <a:rPr lang="es-ES_tradnl" dirty="0" err="1" smtClean="0">
                <a:solidFill>
                  <a:srgbClr val="FFFF00"/>
                </a:solidFill>
              </a:rPr>
              <a:t>Lefty</a:t>
            </a:r>
            <a:endParaRPr lang="es-ES" dirty="0"/>
          </a:p>
        </p:txBody>
      </p:sp>
      <p:pic>
        <p:nvPicPr>
          <p:cNvPr id="19460" name="Picture 4" descr="http://www.gsmspain.com/foros/attach/15/157209.jpg"/>
          <p:cNvPicPr>
            <a:picLocks noChangeAspect="1" noChangeArrowheads="1"/>
          </p:cNvPicPr>
          <p:nvPr/>
        </p:nvPicPr>
        <p:blipFill>
          <a:blip r:embed="rId3"/>
          <a:srcRect/>
          <a:stretch>
            <a:fillRect/>
          </a:stretch>
        </p:blipFill>
        <p:spPr bwMode="auto">
          <a:xfrm>
            <a:off x="1500166" y="1703706"/>
            <a:ext cx="6357982" cy="4768487"/>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3 FORMAS DE VIVIR EL MTB</a:t>
            </a:r>
            <a:endParaRPr lang="es-ES" dirty="0">
              <a:solidFill>
                <a:srgbClr val="FFFF00"/>
              </a:solidFill>
            </a:endParaRPr>
          </a:p>
        </p:txBody>
      </p:sp>
      <p:sp>
        <p:nvSpPr>
          <p:cNvPr id="3" name="2 Marcador de contenido"/>
          <p:cNvSpPr>
            <a:spLocks noGrp="1"/>
          </p:cNvSpPr>
          <p:nvPr>
            <p:ph idx="1"/>
          </p:nvPr>
        </p:nvSpPr>
        <p:spPr>
          <a:xfrm>
            <a:off x="457200" y="2214554"/>
            <a:ext cx="8229600" cy="2900369"/>
          </a:xfrm>
          <a:ln>
            <a:solidFill>
              <a:srgbClr val="FFFF00"/>
            </a:solidFill>
          </a:ln>
        </p:spPr>
        <p:txBody>
          <a:bodyPr>
            <a:normAutofit/>
          </a:bodyPr>
          <a:lstStyle/>
          <a:p>
            <a:r>
              <a:rPr lang="es-ES_tradnl" sz="4800" dirty="0" smtClean="0">
                <a:solidFill>
                  <a:schemeClr val="bg1"/>
                </a:solidFill>
              </a:rPr>
              <a:t>Salidas cortas (Entrenamiento)</a:t>
            </a:r>
          </a:p>
          <a:p>
            <a:r>
              <a:rPr lang="es-ES_tradnl" sz="4800" dirty="0" smtClean="0">
                <a:solidFill>
                  <a:schemeClr val="bg1"/>
                </a:solidFill>
              </a:rPr>
              <a:t>Competencias</a:t>
            </a:r>
          </a:p>
          <a:p>
            <a:r>
              <a:rPr lang="es-ES_tradnl" sz="4800" dirty="0" smtClean="0">
                <a:solidFill>
                  <a:schemeClr val="bg1"/>
                </a:solidFill>
              </a:rPr>
              <a:t>Viajes o Paseos</a:t>
            </a:r>
            <a:endParaRPr lang="es-ES" sz="4800" dirty="0">
              <a:solidFill>
                <a:schemeClr val="bg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CUIDADOS CON LA BICI</a:t>
            </a:r>
            <a:endParaRPr lang="es-ES" dirty="0">
              <a:solidFill>
                <a:srgbClr val="FFFF00"/>
              </a:solidFill>
            </a:endParaRPr>
          </a:p>
        </p:txBody>
      </p:sp>
      <p:sp>
        <p:nvSpPr>
          <p:cNvPr id="3" name="2 Marcador de contenido"/>
          <p:cNvSpPr>
            <a:spLocks noGrp="1"/>
          </p:cNvSpPr>
          <p:nvPr>
            <p:ph idx="1"/>
          </p:nvPr>
        </p:nvSpPr>
        <p:spPr>
          <a:xfrm>
            <a:off x="457200" y="1214422"/>
            <a:ext cx="8229600" cy="5257800"/>
          </a:xfrm>
          <a:ln>
            <a:solidFill>
              <a:srgbClr val="FFFF00"/>
            </a:solidFill>
          </a:ln>
        </p:spPr>
        <p:txBody>
          <a:bodyPr>
            <a:normAutofit fontScale="92500" lnSpcReduction="10000"/>
          </a:bodyPr>
          <a:lstStyle/>
          <a:p>
            <a:r>
              <a:rPr lang="es-ES_tradnl" dirty="0" smtClean="0">
                <a:solidFill>
                  <a:schemeClr val="bg1"/>
                </a:solidFill>
              </a:rPr>
              <a:t>Hacer Mantenimiento</a:t>
            </a:r>
          </a:p>
          <a:p>
            <a:r>
              <a:rPr lang="es-ES_tradnl" dirty="0" smtClean="0">
                <a:solidFill>
                  <a:schemeClr val="bg1"/>
                </a:solidFill>
              </a:rPr>
              <a:t>Lavar, limpiar, desengrasar</a:t>
            </a:r>
          </a:p>
          <a:p>
            <a:r>
              <a:rPr lang="es-ES_tradnl" dirty="0" smtClean="0">
                <a:solidFill>
                  <a:schemeClr val="bg1"/>
                </a:solidFill>
              </a:rPr>
              <a:t>Lubricar guayas</a:t>
            </a:r>
          </a:p>
          <a:p>
            <a:r>
              <a:rPr lang="es-ES_tradnl" dirty="0" smtClean="0">
                <a:solidFill>
                  <a:schemeClr val="bg1"/>
                </a:solidFill>
              </a:rPr>
              <a:t>Lubricar cadena</a:t>
            </a:r>
          </a:p>
          <a:p>
            <a:r>
              <a:rPr lang="es-ES_tradnl" dirty="0" smtClean="0">
                <a:solidFill>
                  <a:schemeClr val="bg1"/>
                </a:solidFill>
              </a:rPr>
              <a:t>Revisar tornillos</a:t>
            </a:r>
          </a:p>
          <a:p>
            <a:r>
              <a:rPr lang="es-ES_tradnl" dirty="0" smtClean="0">
                <a:solidFill>
                  <a:schemeClr val="bg1"/>
                </a:solidFill>
              </a:rPr>
              <a:t>Revisar presión de aire en llantas y suspensiones</a:t>
            </a:r>
          </a:p>
          <a:p>
            <a:r>
              <a:rPr lang="es-ES_tradnl" dirty="0" smtClean="0">
                <a:solidFill>
                  <a:schemeClr val="bg1"/>
                </a:solidFill>
              </a:rPr>
              <a:t>Revisar tensión en radios</a:t>
            </a:r>
          </a:p>
          <a:p>
            <a:r>
              <a:rPr lang="es-ES_tradnl" dirty="0" smtClean="0">
                <a:solidFill>
                  <a:schemeClr val="bg1"/>
                </a:solidFill>
              </a:rPr>
              <a:t>Revisar pastillas de freno</a:t>
            </a:r>
          </a:p>
          <a:p>
            <a:r>
              <a:rPr lang="es-ES_tradnl" dirty="0" smtClean="0">
                <a:solidFill>
                  <a:schemeClr val="bg1"/>
                </a:solidFill>
              </a:rPr>
              <a:t>Revisar labrado de las llantas</a:t>
            </a:r>
          </a:p>
          <a:p>
            <a:r>
              <a:rPr lang="es-ES_tradnl" dirty="0" smtClean="0">
                <a:solidFill>
                  <a:schemeClr val="bg1"/>
                </a:solidFill>
              </a:rPr>
              <a:t>Cambiar partes con el paso del tiempo.</a:t>
            </a:r>
            <a:endParaRPr lang="es-ES" dirty="0" smtClean="0">
              <a:solidFill>
                <a:schemeClr val="bg1"/>
              </a:solidFill>
            </a:endParaRPr>
          </a:p>
          <a:p>
            <a:endParaRPr lang="es-ES_tradnl"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14290"/>
            <a:ext cx="8229600" cy="1143000"/>
          </a:xfrm>
        </p:spPr>
        <p:txBody>
          <a:bodyPr/>
          <a:lstStyle/>
          <a:p>
            <a:r>
              <a:rPr lang="es-ES_tradnl" dirty="0" smtClean="0">
                <a:solidFill>
                  <a:srgbClr val="FFFF00"/>
                </a:solidFill>
              </a:rPr>
              <a:t>OTROS CUIDADOS</a:t>
            </a:r>
            <a:endParaRPr lang="es-ES" dirty="0">
              <a:solidFill>
                <a:srgbClr val="FFFF00"/>
              </a:solidFill>
            </a:endParaRPr>
          </a:p>
        </p:txBody>
      </p:sp>
      <p:sp>
        <p:nvSpPr>
          <p:cNvPr id="3" name="2 Marcador de contenido"/>
          <p:cNvSpPr>
            <a:spLocks noGrp="1"/>
          </p:cNvSpPr>
          <p:nvPr>
            <p:ph idx="1"/>
          </p:nvPr>
        </p:nvSpPr>
        <p:spPr>
          <a:xfrm>
            <a:off x="457200" y="1142984"/>
            <a:ext cx="8229600" cy="5286412"/>
          </a:xfrm>
          <a:ln>
            <a:solidFill>
              <a:srgbClr val="FFFF00"/>
            </a:solidFill>
          </a:ln>
        </p:spPr>
        <p:txBody>
          <a:bodyPr>
            <a:normAutofit fontScale="85000" lnSpcReduction="20000"/>
          </a:bodyPr>
          <a:lstStyle/>
          <a:p>
            <a:r>
              <a:rPr lang="es-ES_tradnl" dirty="0" smtClean="0">
                <a:solidFill>
                  <a:schemeClr val="bg1"/>
                </a:solidFill>
              </a:rPr>
              <a:t>Usar casco</a:t>
            </a:r>
          </a:p>
          <a:p>
            <a:r>
              <a:rPr lang="es-ES_tradnl" dirty="0" smtClean="0">
                <a:solidFill>
                  <a:schemeClr val="bg1"/>
                </a:solidFill>
              </a:rPr>
              <a:t>Desacelerar antes de frenar</a:t>
            </a:r>
          </a:p>
          <a:p>
            <a:r>
              <a:rPr lang="es-ES_tradnl" dirty="0" smtClean="0">
                <a:solidFill>
                  <a:schemeClr val="bg1"/>
                </a:solidFill>
              </a:rPr>
              <a:t>Estar atento y anticipar movimientos</a:t>
            </a:r>
          </a:p>
          <a:p>
            <a:r>
              <a:rPr lang="es-ES_tradnl" dirty="0" smtClean="0">
                <a:solidFill>
                  <a:schemeClr val="bg1"/>
                </a:solidFill>
              </a:rPr>
              <a:t>Mantener distancia</a:t>
            </a:r>
          </a:p>
          <a:p>
            <a:r>
              <a:rPr lang="es-ES_tradnl" dirty="0" smtClean="0">
                <a:solidFill>
                  <a:schemeClr val="bg1"/>
                </a:solidFill>
              </a:rPr>
              <a:t>Respetar señales de transito</a:t>
            </a:r>
          </a:p>
          <a:p>
            <a:r>
              <a:rPr lang="es-ES_tradnl" dirty="0" smtClean="0">
                <a:solidFill>
                  <a:schemeClr val="bg1"/>
                </a:solidFill>
              </a:rPr>
              <a:t>Circular a velocidades moderadas en zonas urbanas o transitadas</a:t>
            </a:r>
          </a:p>
          <a:p>
            <a:r>
              <a:rPr lang="es-ES_tradnl" dirty="0" smtClean="0">
                <a:solidFill>
                  <a:schemeClr val="bg1"/>
                </a:solidFill>
              </a:rPr>
              <a:t>Circular por la derecha, ligeramente cerca al anden</a:t>
            </a:r>
          </a:p>
          <a:p>
            <a:r>
              <a:rPr lang="es-ES_tradnl" dirty="0" smtClean="0">
                <a:solidFill>
                  <a:schemeClr val="bg1"/>
                </a:solidFill>
              </a:rPr>
              <a:t>Usar ropa o implementos </a:t>
            </a:r>
            <a:r>
              <a:rPr lang="es-ES_tradnl" dirty="0" err="1" smtClean="0">
                <a:solidFill>
                  <a:schemeClr val="bg1"/>
                </a:solidFill>
              </a:rPr>
              <a:t>reflectivos</a:t>
            </a:r>
            <a:endParaRPr lang="es-ES_tradnl" dirty="0" smtClean="0">
              <a:solidFill>
                <a:schemeClr val="bg1"/>
              </a:solidFill>
            </a:endParaRPr>
          </a:p>
          <a:p>
            <a:r>
              <a:rPr lang="es-ES_tradnl" dirty="0" smtClean="0">
                <a:solidFill>
                  <a:schemeClr val="bg1"/>
                </a:solidFill>
              </a:rPr>
              <a:t>No descuidar o parquear la bici en cualquier lugar</a:t>
            </a:r>
          </a:p>
          <a:p>
            <a:r>
              <a:rPr lang="es-ES_tradnl" dirty="0" smtClean="0">
                <a:solidFill>
                  <a:schemeClr val="bg1"/>
                </a:solidFill>
              </a:rPr>
              <a:t>Usar candados, desconfiar de conversaciones sospechosas</a:t>
            </a:r>
          </a:p>
          <a:p>
            <a:r>
              <a:rPr lang="es-ES_tradnl" dirty="0" smtClean="0">
                <a:solidFill>
                  <a:schemeClr val="bg1"/>
                </a:solidFill>
              </a:rPr>
              <a:t>No salir solo, si no conoce la ruta o es poco transitada.</a:t>
            </a:r>
            <a:endParaRPr lang="es-ES" dirty="0">
              <a:solidFill>
                <a:schemeClr val="bg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71472" y="285728"/>
            <a:ext cx="8229600" cy="1143000"/>
          </a:xfrm>
        </p:spPr>
        <p:txBody>
          <a:bodyPr>
            <a:noAutofit/>
          </a:bodyPr>
          <a:lstStyle/>
          <a:p>
            <a:r>
              <a:rPr lang="es-ES_tradnl" sz="6600" dirty="0" smtClean="0">
                <a:solidFill>
                  <a:srgbClr val="FFFF00"/>
                </a:solidFill>
                <a:latin typeface="Porky's" pitchFamily="2" charset="0"/>
              </a:rPr>
              <a:t>IMPLEMENTOS</a:t>
            </a:r>
            <a:endParaRPr lang="es-ES" sz="66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pic>
        <p:nvPicPr>
          <p:cNvPr id="4" name="Picture 4" descr="http://www.racerxvt.com/virtual_trainer/trainer_talk_tomac/John_Tomac.jpg"/>
          <p:cNvPicPr>
            <a:picLocks noChangeAspect="1" noChangeArrowheads="1"/>
          </p:cNvPicPr>
          <p:nvPr/>
        </p:nvPicPr>
        <p:blipFill>
          <a:blip r:embed="rId3"/>
          <a:srcRect l="6714" r="22118"/>
          <a:stretch>
            <a:fillRect/>
          </a:stretch>
        </p:blipFill>
        <p:spPr bwMode="auto">
          <a:xfrm>
            <a:off x="2214546" y="1571612"/>
            <a:ext cx="4762830" cy="4529124"/>
          </a:xfrm>
          <a:prstGeom prst="rect">
            <a:avLst/>
          </a:prstGeom>
          <a:noFill/>
          <a:ln>
            <a:solidFill>
              <a:srgbClr val="FFFF00"/>
            </a:solidFill>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Casco</a:t>
            </a:r>
            <a:endParaRPr lang="es-ES" dirty="0">
              <a:solidFill>
                <a:srgbClr val="FFFF00"/>
              </a:solidFill>
            </a:endParaRPr>
          </a:p>
        </p:txBody>
      </p:sp>
      <p:pic>
        <p:nvPicPr>
          <p:cNvPr id="34818" name="Picture 2" descr="http://www.cyclesetsports.com/images/casques/1146757673.jpg"/>
          <p:cNvPicPr>
            <a:picLocks noChangeAspect="1" noChangeArrowheads="1"/>
          </p:cNvPicPr>
          <p:nvPr/>
        </p:nvPicPr>
        <p:blipFill>
          <a:blip r:embed="rId3"/>
          <a:srcRect/>
          <a:stretch>
            <a:fillRect/>
          </a:stretch>
        </p:blipFill>
        <p:spPr bwMode="auto">
          <a:xfrm>
            <a:off x="214282" y="1428736"/>
            <a:ext cx="4952995" cy="3714746"/>
          </a:xfrm>
          <a:prstGeom prst="rect">
            <a:avLst/>
          </a:prstGeom>
          <a:noFill/>
        </p:spPr>
      </p:pic>
      <p:pic>
        <p:nvPicPr>
          <p:cNvPr id="34820" name="Picture 4" descr="http://bikeaddiction.es/catalog/images/08D2_peaty.jpg"/>
          <p:cNvPicPr>
            <a:picLocks noChangeAspect="1" noChangeArrowheads="1"/>
          </p:cNvPicPr>
          <p:nvPr/>
        </p:nvPicPr>
        <p:blipFill>
          <a:blip r:embed="rId4"/>
          <a:srcRect/>
          <a:stretch>
            <a:fillRect/>
          </a:stretch>
        </p:blipFill>
        <p:spPr bwMode="auto">
          <a:xfrm>
            <a:off x="4857752" y="2714620"/>
            <a:ext cx="3810000" cy="38100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HISTORIA DEL MTB</a:t>
            </a:r>
            <a:endParaRPr lang="es-ES" dirty="0">
              <a:solidFill>
                <a:srgbClr val="FFFF00"/>
              </a:solidFill>
            </a:endParaRPr>
          </a:p>
        </p:txBody>
      </p:sp>
      <p:sp>
        <p:nvSpPr>
          <p:cNvPr id="3" name="2 Marcador de contenido"/>
          <p:cNvSpPr>
            <a:spLocks noGrp="1"/>
          </p:cNvSpPr>
          <p:nvPr>
            <p:ph idx="1"/>
          </p:nvPr>
        </p:nvSpPr>
        <p:spPr>
          <a:xfrm>
            <a:off x="457200" y="1214422"/>
            <a:ext cx="8229600" cy="5214974"/>
          </a:xfrm>
          <a:ln>
            <a:solidFill>
              <a:srgbClr val="FFFF00"/>
            </a:solidFill>
          </a:ln>
        </p:spPr>
        <p:txBody>
          <a:bodyPr>
            <a:noAutofit/>
          </a:bodyPr>
          <a:lstStyle/>
          <a:p>
            <a:r>
              <a:rPr lang="es-ES" sz="2300" dirty="0" smtClean="0">
                <a:solidFill>
                  <a:schemeClr val="bg1"/>
                </a:solidFill>
              </a:rPr>
              <a:t>Hacia mediados de la década de los setenta, justamente cuando nacían las primeras BMX algunos aficionados crearon competiciones en descenso, sobre todo en el condado de San Francisco. Fue entonces cuando se "redescubrieron" las viejas </a:t>
            </a:r>
            <a:r>
              <a:rPr lang="es-ES" sz="2300" dirty="0" err="1" smtClean="0">
                <a:solidFill>
                  <a:schemeClr val="bg1"/>
                </a:solidFill>
              </a:rPr>
              <a:t>Shwinn</a:t>
            </a:r>
            <a:r>
              <a:rPr lang="es-ES" sz="2300" dirty="0" smtClean="0">
                <a:solidFill>
                  <a:schemeClr val="bg1"/>
                </a:solidFill>
              </a:rPr>
              <a:t>, que probaron su perfecta utilidad para las competiciones de este tipo.</a:t>
            </a:r>
          </a:p>
          <a:p>
            <a:r>
              <a:rPr lang="es-ES" sz="2300" dirty="0" smtClean="0">
                <a:solidFill>
                  <a:schemeClr val="bg1"/>
                </a:solidFill>
              </a:rPr>
              <a:t>Gary Fisher, uno de los pioneros del </a:t>
            </a:r>
            <a:r>
              <a:rPr lang="es-ES" sz="2300" dirty="0" err="1" smtClean="0">
                <a:solidFill>
                  <a:schemeClr val="bg1"/>
                </a:solidFill>
              </a:rPr>
              <a:t>Ciclomontañismo</a:t>
            </a:r>
            <a:r>
              <a:rPr lang="es-ES" sz="2300" dirty="0" smtClean="0">
                <a:solidFill>
                  <a:schemeClr val="bg1"/>
                </a:solidFill>
              </a:rPr>
              <a:t>, modificó su </a:t>
            </a:r>
            <a:r>
              <a:rPr lang="es-ES" sz="2300" dirty="0" err="1" smtClean="0">
                <a:solidFill>
                  <a:schemeClr val="bg1"/>
                </a:solidFill>
              </a:rPr>
              <a:t>Shwinn</a:t>
            </a:r>
            <a:r>
              <a:rPr lang="es-ES" sz="2300" dirty="0" smtClean="0">
                <a:solidFill>
                  <a:schemeClr val="bg1"/>
                </a:solidFill>
              </a:rPr>
              <a:t>, aplicándole los cambios de velocidad para poder utilizarlas también en subidas. Muy pronto JOE BEREEZE, comprendió que el secreto de las viejas </a:t>
            </a:r>
            <a:r>
              <a:rPr lang="es-ES" sz="2300" dirty="0" err="1" smtClean="0">
                <a:solidFill>
                  <a:schemeClr val="bg1"/>
                </a:solidFill>
              </a:rPr>
              <a:t>Shwinn</a:t>
            </a:r>
            <a:r>
              <a:rPr lang="es-ES" sz="2300" dirty="0" smtClean="0">
                <a:solidFill>
                  <a:schemeClr val="bg1"/>
                </a:solidFill>
              </a:rPr>
              <a:t>, no dependía del grosor de los tubos, sino de la geometría del cuadro. Estas consideraciones lo impulsaron a construir bicicletas nuevas con bastidores de una geometría similar, pero equipadas con grupos mas eficientes, "HABIA NACIDO LA BICICLETA TODO TERRENO</a:t>
            </a:r>
            <a:r>
              <a:rPr lang="es-ES" sz="2300" dirty="0" smtClean="0"/>
              <a: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Gafas o Lentes</a:t>
            </a:r>
            <a:endParaRPr lang="es-ES" dirty="0">
              <a:solidFill>
                <a:srgbClr val="FFFF00"/>
              </a:solidFill>
            </a:endParaRPr>
          </a:p>
        </p:txBody>
      </p:sp>
      <p:pic>
        <p:nvPicPr>
          <p:cNvPr id="33796" name="Picture 4" descr="oakygy4m.jpg (460×460)"/>
          <p:cNvPicPr>
            <a:picLocks noChangeAspect="1" noChangeArrowheads="1"/>
          </p:cNvPicPr>
          <p:nvPr/>
        </p:nvPicPr>
        <p:blipFill>
          <a:blip r:embed="rId3"/>
          <a:srcRect/>
          <a:stretch>
            <a:fillRect/>
          </a:stretch>
        </p:blipFill>
        <p:spPr bwMode="auto">
          <a:xfrm>
            <a:off x="4405342" y="1833581"/>
            <a:ext cx="4381500" cy="4381501"/>
          </a:xfrm>
          <a:prstGeom prst="rect">
            <a:avLst/>
          </a:prstGeom>
          <a:noFill/>
        </p:spPr>
      </p:pic>
      <p:pic>
        <p:nvPicPr>
          <p:cNvPr id="33798" name="Picture 6" descr="oakyfslp.jpg (460×460)"/>
          <p:cNvPicPr>
            <a:picLocks noChangeAspect="1" noChangeArrowheads="1"/>
          </p:cNvPicPr>
          <p:nvPr/>
        </p:nvPicPr>
        <p:blipFill>
          <a:blip r:embed="rId4"/>
          <a:srcRect/>
          <a:stretch>
            <a:fillRect/>
          </a:stretch>
        </p:blipFill>
        <p:spPr bwMode="auto">
          <a:xfrm>
            <a:off x="976318" y="2190771"/>
            <a:ext cx="3095616" cy="3095617"/>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Licra con badana</a:t>
            </a:r>
            <a:endParaRPr lang="es-ES" dirty="0">
              <a:solidFill>
                <a:srgbClr val="FFFF00"/>
              </a:solidFill>
            </a:endParaRPr>
          </a:p>
        </p:txBody>
      </p:sp>
      <p:pic>
        <p:nvPicPr>
          <p:cNvPr id="53250" name="Picture 2" descr="asset_11857285.jpg (400×400)"/>
          <p:cNvPicPr>
            <a:picLocks noChangeAspect="1" noChangeArrowheads="1"/>
          </p:cNvPicPr>
          <p:nvPr/>
        </p:nvPicPr>
        <p:blipFill>
          <a:blip r:embed="rId3"/>
          <a:srcRect/>
          <a:stretch>
            <a:fillRect/>
          </a:stretch>
        </p:blipFill>
        <p:spPr bwMode="auto">
          <a:xfrm>
            <a:off x="571472" y="1643050"/>
            <a:ext cx="4524380" cy="4524380"/>
          </a:xfrm>
          <a:prstGeom prst="rect">
            <a:avLst/>
          </a:prstGeom>
          <a:noFill/>
        </p:spPr>
      </p:pic>
      <p:pic>
        <p:nvPicPr>
          <p:cNvPr id="53252" name="Picture 4" descr="http://www.all4cycling.com/shop/images/fondello_prima.jpg"/>
          <p:cNvPicPr>
            <a:picLocks noChangeAspect="1" noChangeArrowheads="1"/>
          </p:cNvPicPr>
          <p:nvPr/>
        </p:nvPicPr>
        <p:blipFill>
          <a:blip r:embed="rId4"/>
          <a:srcRect/>
          <a:stretch>
            <a:fillRect/>
          </a:stretch>
        </p:blipFill>
        <p:spPr bwMode="auto">
          <a:xfrm>
            <a:off x="4267180" y="1643050"/>
            <a:ext cx="4500593" cy="4500594"/>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Camiseta o Maillot</a:t>
            </a:r>
            <a:endParaRPr lang="es-ES" dirty="0">
              <a:solidFill>
                <a:srgbClr val="FFFF00"/>
              </a:solidFill>
            </a:endParaRPr>
          </a:p>
        </p:txBody>
      </p:sp>
      <p:pic>
        <p:nvPicPr>
          <p:cNvPr id="52228" name="Picture 4" descr="http://www.mercadolibre.com.co/jm/img?s=MCO&amp;f=5758151_8701.jpg&amp;v=E"/>
          <p:cNvPicPr>
            <a:picLocks noChangeAspect="1" noChangeArrowheads="1"/>
          </p:cNvPicPr>
          <p:nvPr/>
        </p:nvPicPr>
        <p:blipFill>
          <a:blip r:embed="rId3"/>
          <a:srcRect/>
          <a:stretch>
            <a:fillRect/>
          </a:stretch>
        </p:blipFill>
        <p:spPr bwMode="auto">
          <a:xfrm>
            <a:off x="333364" y="1928802"/>
            <a:ext cx="4095760" cy="4095760"/>
          </a:xfrm>
          <a:prstGeom prst="rect">
            <a:avLst/>
          </a:prstGeom>
          <a:noFill/>
        </p:spPr>
      </p:pic>
      <p:pic>
        <p:nvPicPr>
          <p:cNvPr id="52226" name="Picture 2" descr="http://www.puromtb.com/portals/16/NtForums_Attach/primal+wear+jersey%20copy.jpg"/>
          <p:cNvPicPr>
            <a:picLocks noChangeAspect="1" noChangeArrowheads="1"/>
          </p:cNvPicPr>
          <p:nvPr/>
        </p:nvPicPr>
        <p:blipFill>
          <a:blip r:embed="rId4"/>
          <a:srcRect/>
          <a:stretch>
            <a:fillRect/>
          </a:stretch>
        </p:blipFill>
        <p:spPr bwMode="auto">
          <a:xfrm>
            <a:off x="4143372" y="1857364"/>
            <a:ext cx="4547027" cy="4333885"/>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Guantes</a:t>
            </a:r>
            <a:endParaRPr lang="es-ES" dirty="0">
              <a:solidFill>
                <a:srgbClr val="FFFF00"/>
              </a:solidFill>
            </a:endParaRPr>
          </a:p>
        </p:txBody>
      </p:sp>
      <p:pic>
        <p:nvPicPr>
          <p:cNvPr id="51206" name="Picture 6" descr="http://www.biking-gloves.com/xc/img/troy_lee_xc_gloves.jpg"/>
          <p:cNvPicPr>
            <a:picLocks noChangeAspect="1" noChangeArrowheads="1"/>
          </p:cNvPicPr>
          <p:nvPr/>
        </p:nvPicPr>
        <p:blipFill>
          <a:blip r:embed="rId3"/>
          <a:srcRect/>
          <a:stretch>
            <a:fillRect/>
          </a:stretch>
        </p:blipFill>
        <p:spPr bwMode="auto">
          <a:xfrm>
            <a:off x="928662" y="1928803"/>
            <a:ext cx="5429288" cy="4286280"/>
          </a:xfrm>
          <a:prstGeom prst="rect">
            <a:avLst/>
          </a:prstGeom>
          <a:noFill/>
        </p:spPr>
      </p:pic>
      <p:pic>
        <p:nvPicPr>
          <p:cNvPr id="51202" name="Picture 2" descr="http://www.localsbike.com.ar/images/photos/thumb/t_162_skellarg.jpg"/>
          <p:cNvPicPr>
            <a:picLocks noChangeAspect="1" noChangeArrowheads="1"/>
          </p:cNvPicPr>
          <p:nvPr/>
        </p:nvPicPr>
        <p:blipFill>
          <a:blip r:embed="rId4"/>
          <a:srcRect/>
          <a:stretch>
            <a:fillRect/>
          </a:stretch>
        </p:blipFill>
        <p:spPr bwMode="auto">
          <a:xfrm>
            <a:off x="5715008" y="1857364"/>
            <a:ext cx="2571768" cy="383846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Zapatillas</a:t>
            </a:r>
            <a:endParaRPr lang="es-ES" dirty="0">
              <a:solidFill>
                <a:srgbClr val="FFFF00"/>
              </a:solidFill>
            </a:endParaRPr>
          </a:p>
        </p:txBody>
      </p:sp>
      <p:pic>
        <p:nvPicPr>
          <p:cNvPr id="50178" name="Picture 2" descr="http://www.gambacicli.it/componenti/Sidi_DragonSRS_BlueWhite.jpg"/>
          <p:cNvPicPr>
            <a:picLocks noChangeAspect="1" noChangeArrowheads="1"/>
          </p:cNvPicPr>
          <p:nvPr/>
        </p:nvPicPr>
        <p:blipFill>
          <a:blip r:embed="rId3"/>
          <a:srcRect/>
          <a:stretch>
            <a:fillRect/>
          </a:stretch>
        </p:blipFill>
        <p:spPr bwMode="auto">
          <a:xfrm>
            <a:off x="500034" y="3092447"/>
            <a:ext cx="5643602" cy="3122603"/>
          </a:xfrm>
          <a:prstGeom prst="rect">
            <a:avLst/>
          </a:prstGeom>
          <a:noFill/>
        </p:spPr>
      </p:pic>
      <p:pic>
        <p:nvPicPr>
          <p:cNvPr id="50180" name="Picture 4" descr="http://www.wiggle.co.uk/images/sidi-energy-2-cc.jpg"/>
          <p:cNvPicPr>
            <a:picLocks noChangeAspect="1" noChangeArrowheads="1"/>
          </p:cNvPicPr>
          <p:nvPr/>
        </p:nvPicPr>
        <p:blipFill>
          <a:blip r:embed="rId4"/>
          <a:srcRect/>
          <a:stretch>
            <a:fillRect/>
          </a:stretch>
        </p:blipFill>
        <p:spPr bwMode="auto">
          <a:xfrm rot="16200000">
            <a:off x="5625602" y="2161084"/>
            <a:ext cx="3393522" cy="2786082"/>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Bomba o Inflador</a:t>
            </a:r>
            <a:endParaRPr lang="es-ES" dirty="0">
              <a:solidFill>
                <a:srgbClr val="FFFF00"/>
              </a:solidFill>
            </a:endParaRPr>
          </a:p>
        </p:txBody>
      </p:sp>
      <p:pic>
        <p:nvPicPr>
          <p:cNvPr id="9218" name="Picture 2" descr="http://www.bicis.es/catalog/images/Giyo_pump_95_with_gauge.jpg"/>
          <p:cNvPicPr>
            <a:picLocks noChangeAspect="1" noChangeArrowheads="1"/>
          </p:cNvPicPr>
          <p:nvPr/>
        </p:nvPicPr>
        <p:blipFill>
          <a:blip r:embed="rId3"/>
          <a:srcRect/>
          <a:stretch>
            <a:fillRect/>
          </a:stretch>
        </p:blipFill>
        <p:spPr bwMode="auto">
          <a:xfrm>
            <a:off x="3929058" y="1714488"/>
            <a:ext cx="4643470" cy="4643470"/>
          </a:xfrm>
          <a:prstGeom prst="rect">
            <a:avLst/>
          </a:prstGeom>
          <a:noFill/>
        </p:spPr>
      </p:pic>
      <p:pic>
        <p:nvPicPr>
          <p:cNvPr id="9220" name="Picture 4" descr="http://www.jormabike.com/images/products/small/041293_1.jpg"/>
          <p:cNvPicPr>
            <a:picLocks noChangeAspect="1" noChangeArrowheads="1"/>
          </p:cNvPicPr>
          <p:nvPr/>
        </p:nvPicPr>
        <p:blipFill>
          <a:blip r:embed="rId4"/>
          <a:srcRect/>
          <a:stretch>
            <a:fillRect/>
          </a:stretch>
        </p:blipFill>
        <p:spPr bwMode="auto">
          <a:xfrm>
            <a:off x="1071538" y="1714488"/>
            <a:ext cx="3857652" cy="4643470"/>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COMO SUBIR?</a:t>
            </a:r>
            <a:endParaRPr lang="es-ES" dirty="0">
              <a:solidFill>
                <a:srgbClr val="FFFF00"/>
              </a:solidFill>
            </a:endParaRPr>
          </a:p>
        </p:txBody>
      </p:sp>
      <p:sp>
        <p:nvSpPr>
          <p:cNvPr id="3" name="2 Marcador de contenido"/>
          <p:cNvSpPr>
            <a:spLocks noGrp="1"/>
          </p:cNvSpPr>
          <p:nvPr>
            <p:ph idx="1"/>
          </p:nvPr>
        </p:nvSpPr>
        <p:spPr>
          <a:ln>
            <a:solidFill>
              <a:srgbClr val="FFFF00"/>
            </a:solidFill>
          </a:ln>
        </p:spPr>
        <p:txBody>
          <a:bodyPr>
            <a:normAutofit lnSpcReduction="10000"/>
          </a:bodyPr>
          <a:lstStyle/>
          <a:p>
            <a:r>
              <a:rPr lang="es-ES_tradnl" dirty="0" smtClean="0">
                <a:solidFill>
                  <a:schemeClr val="bg1"/>
                </a:solidFill>
              </a:rPr>
              <a:t>Cambio empleado</a:t>
            </a:r>
            <a:r>
              <a:rPr lang="es-ES" dirty="0" smtClean="0">
                <a:solidFill>
                  <a:schemeClr val="bg1"/>
                </a:solidFill>
              </a:rPr>
              <a:t>/ cadencia</a:t>
            </a:r>
          </a:p>
          <a:p>
            <a:r>
              <a:rPr lang="es-ES_tradnl" dirty="0" smtClean="0">
                <a:solidFill>
                  <a:schemeClr val="bg1"/>
                </a:solidFill>
              </a:rPr>
              <a:t>Posición del cuerpo</a:t>
            </a:r>
          </a:p>
          <a:p>
            <a:r>
              <a:rPr lang="es-ES_tradnl" dirty="0" smtClean="0">
                <a:solidFill>
                  <a:schemeClr val="bg1"/>
                </a:solidFill>
              </a:rPr>
              <a:t>Posición en el sillín</a:t>
            </a:r>
          </a:p>
          <a:p>
            <a:r>
              <a:rPr lang="es-ES_tradnl" dirty="0" smtClean="0">
                <a:solidFill>
                  <a:schemeClr val="bg1"/>
                </a:solidFill>
              </a:rPr>
              <a:t>Sentarse/ Levantarse</a:t>
            </a:r>
          </a:p>
          <a:p>
            <a:r>
              <a:rPr lang="es-ES_tradnl" dirty="0" smtClean="0">
                <a:solidFill>
                  <a:schemeClr val="bg1"/>
                </a:solidFill>
              </a:rPr>
              <a:t>Saber Respirar</a:t>
            </a:r>
          </a:p>
          <a:p>
            <a:r>
              <a:rPr lang="es-ES_tradnl" dirty="0" smtClean="0">
                <a:solidFill>
                  <a:schemeClr val="bg1"/>
                </a:solidFill>
              </a:rPr>
              <a:t>Balancear el cuerpo</a:t>
            </a:r>
          </a:p>
          <a:p>
            <a:r>
              <a:rPr lang="es-ES_tradnl" dirty="0" smtClean="0">
                <a:solidFill>
                  <a:schemeClr val="bg1"/>
                </a:solidFill>
              </a:rPr>
              <a:t>Conocer la distancia e inclinación </a:t>
            </a:r>
          </a:p>
          <a:p>
            <a:r>
              <a:rPr lang="es-ES_tradnl" dirty="0" smtClean="0">
                <a:solidFill>
                  <a:schemeClr val="bg1"/>
                </a:solidFill>
              </a:rPr>
              <a:t>Guardar reservas y atacar con decisión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COMO BAJAR?</a:t>
            </a:r>
            <a:endParaRPr lang="es-ES" dirty="0">
              <a:solidFill>
                <a:srgbClr val="FFFF00"/>
              </a:solidFill>
            </a:endParaRPr>
          </a:p>
        </p:txBody>
      </p:sp>
      <p:sp>
        <p:nvSpPr>
          <p:cNvPr id="3" name="2 Marcador de contenido"/>
          <p:cNvSpPr>
            <a:spLocks noGrp="1"/>
          </p:cNvSpPr>
          <p:nvPr>
            <p:ph idx="1"/>
          </p:nvPr>
        </p:nvSpPr>
        <p:spPr>
          <a:xfrm>
            <a:off x="457200" y="1474805"/>
            <a:ext cx="8229600" cy="4525963"/>
          </a:xfrm>
          <a:ln>
            <a:solidFill>
              <a:srgbClr val="FFFF00"/>
            </a:solidFill>
          </a:ln>
        </p:spPr>
        <p:txBody>
          <a:bodyPr>
            <a:normAutofit lnSpcReduction="10000"/>
          </a:bodyPr>
          <a:lstStyle/>
          <a:p>
            <a:r>
              <a:rPr lang="es-ES_tradnl" dirty="0" smtClean="0">
                <a:solidFill>
                  <a:schemeClr val="bg1"/>
                </a:solidFill>
              </a:rPr>
              <a:t>Desacelerar es diferente a bloquear</a:t>
            </a:r>
          </a:p>
          <a:p>
            <a:r>
              <a:rPr lang="es-ES_tradnl" dirty="0" smtClean="0">
                <a:solidFill>
                  <a:schemeClr val="bg1"/>
                </a:solidFill>
              </a:rPr>
              <a:t>Posición del cuerpo</a:t>
            </a:r>
          </a:p>
          <a:p>
            <a:r>
              <a:rPr lang="es-ES_tradnl" dirty="0" smtClean="0">
                <a:solidFill>
                  <a:schemeClr val="bg1"/>
                </a:solidFill>
              </a:rPr>
              <a:t>Posición de codos, rodillas y pies.</a:t>
            </a:r>
          </a:p>
          <a:p>
            <a:r>
              <a:rPr lang="es-ES_tradnl" dirty="0" smtClean="0">
                <a:solidFill>
                  <a:schemeClr val="bg1"/>
                </a:solidFill>
              </a:rPr>
              <a:t>Agarre del manubrio</a:t>
            </a:r>
          </a:p>
          <a:p>
            <a:r>
              <a:rPr lang="es-ES_tradnl" dirty="0" smtClean="0">
                <a:solidFill>
                  <a:schemeClr val="bg1"/>
                </a:solidFill>
              </a:rPr>
              <a:t>Tomar las curvas</a:t>
            </a:r>
          </a:p>
          <a:p>
            <a:r>
              <a:rPr lang="es-ES_tradnl" dirty="0" smtClean="0">
                <a:solidFill>
                  <a:schemeClr val="bg1"/>
                </a:solidFill>
              </a:rPr>
              <a:t>Que nada impida la visibilidad</a:t>
            </a:r>
          </a:p>
          <a:p>
            <a:r>
              <a:rPr lang="es-ES_tradnl" dirty="0" smtClean="0">
                <a:solidFill>
                  <a:schemeClr val="bg1"/>
                </a:solidFill>
              </a:rPr>
              <a:t>Confiar en la llanta delantera y la </a:t>
            </a:r>
            <a:r>
              <a:rPr lang="es-ES_tradnl" dirty="0" err="1" smtClean="0">
                <a:solidFill>
                  <a:schemeClr val="bg1"/>
                </a:solidFill>
              </a:rPr>
              <a:t>suspension</a:t>
            </a:r>
            <a:endParaRPr lang="es-ES_tradnl" dirty="0" smtClean="0">
              <a:solidFill>
                <a:schemeClr val="bg1"/>
              </a:solidFill>
            </a:endParaRPr>
          </a:p>
          <a:p>
            <a:r>
              <a:rPr lang="es-ES_tradnl" dirty="0" smtClean="0">
                <a:solidFill>
                  <a:schemeClr val="bg1"/>
                </a:solidFill>
              </a:rPr>
              <a:t>Mucha atención y lectura de camino.</a:t>
            </a:r>
          </a:p>
          <a:p>
            <a:endParaRPr lang="es-ES_tradnl" dirty="0" smtClean="0">
              <a:solidFill>
                <a:schemeClr val="bg1"/>
              </a:solidFill>
            </a:endParaRPr>
          </a:p>
          <a:p>
            <a:endParaRPr lang="es-E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COMO SUPERAR UN OBSTACULO?</a:t>
            </a:r>
            <a:endParaRPr lang="es-ES" dirty="0">
              <a:solidFill>
                <a:srgbClr val="FFFF00"/>
              </a:solidFill>
            </a:endParaRPr>
          </a:p>
        </p:txBody>
      </p:sp>
      <p:sp>
        <p:nvSpPr>
          <p:cNvPr id="3" name="2 Marcador de contenido"/>
          <p:cNvSpPr>
            <a:spLocks noGrp="1"/>
          </p:cNvSpPr>
          <p:nvPr>
            <p:ph idx="1"/>
          </p:nvPr>
        </p:nvSpPr>
        <p:spPr>
          <a:ln>
            <a:solidFill>
              <a:srgbClr val="FFFF00"/>
            </a:solidFill>
          </a:ln>
        </p:spPr>
        <p:txBody>
          <a:bodyPr/>
          <a:lstStyle/>
          <a:p>
            <a:r>
              <a:rPr lang="es-ES_tradnl" dirty="0" smtClean="0">
                <a:solidFill>
                  <a:schemeClr val="bg1"/>
                </a:solidFill>
              </a:rPr>
              <a:t>Por inercia</a:t>
            </a:r>
          </a:p>
          <a:p>
            <a:r>
              <a:rPr lang="es-ES_tradnl" dirty="0" smtClean="0">
                <a:solidFill>
                  <a:schemeClr val="bg1"/>
                </a:solidFill>
              </a:rPr>
              <a:t>Por habilidad</a:t>
            </a:r>
          </a:p>
          <a:p>
            <a:r>
              <a:rPr lang="es-ES_tradnl" dirty="0" smtClean="0">
                <a:solidFill>
                  <a:schemeClr val="bg1"/>
                </a:solidFill>
              </a:rPr>
              <a:t>Tener cuidados y previsiones</a:t>
            </a:r>
          </a:p>
          <a:p>
            <a:r>
              <a:rPr lang="es-ES_tradnl" dirty="0" smtClean="0">
                <a:solidFill>
                  <a:schemeClr val="bg1"/>
                </a:solidFill>
              </a:rPr>
              <a:t>Saltar: el </a:t>
            </a:r>
            <a:r>
              <a:rPr lang="es-ES_tradnl" dirty="0" err="1" smtClean="0">
                <a:solidFill>
                  <a:schemeClr val="bg1"/>
                </a:solidFill>
              </a:rPr>
              <a:t>bunny</a:t>
            </a:r>
            <a:r>
              <a:rPr lang="es-ES_tradnl" dirty="0" smtClean="0">
                <a:solidFill>
                  <a:schemeClr val="bg1"/>
                </a:solidFill>
              </a:rPr>
              <a:t> hop</a:t>
            </a:r>
            <a:endParaRPr lang="es-ES" dirty="0">
              <a:solidFill>
                <a:schemeClr val="bg1"/>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_tradnl" dirty="0" smtClean="0">
                <a:solidFill>
                  <a:srgbClr val="FFFF00"/>
                </a:solidFill>
              </a:rPr>
              <a:t>DAÑOS MECANICOS MAS FRECUENTES</a:t>
            </a:r>
            <a:endParaRPr lang="es-ES" dirty="0">
              <a:solidFill>
                <a:srgbClr val="FFFF00"/>
              </a:solidFill>
            </a:endParaRPr>
          </a:p>
        </p:txBody>
      </p:sp>
      <p:sp>
        <p:nvSpPr>
          <p:cNvPr id="3" name="2 Marcador de contenido"/>
          <p:cNvSpPr>
            <a:spLocks noGrp="1"/>
          </p:cNvSpPr>
          <p:nvPr>
            <p:ph idx="1"/>
          </p:nvPr>
        </p:nvSpPr>
        <p:spPr>
          <a:xfrm>
            <a:off x="457200" y="1600201"/>
            <a:ext cx="8229600" cy="3829063"/>
          </a:xfrm>
          <a:ln>
            <a:solidFill>
              <a:srgbClr val="FFFF00"/>
            </a:solidFill>
          </a:ln>
        </p:spPr>
        <p:txBody>
          <a:bodyPr/>
          <a:lstStyle/>
          <a:p>
            <a:r>
              <a:rPr lang="es-ES_tradnl" dirty="0" smtClean="0">
                <a:solidFill>
                  <a:schemeClr val="bg1"/>
                </a:solidFill>
              </a:rPr>
              <a:t>Pinchazo: Mordisco o por espina</a:t>
            </a:r>
          </a:p>
          <a:p>
            <a:r>
              <a:rPr lang="es-ES_tradnl" dirty="0" smtClean="0">
                <a:solidFill>
                  <a:schemeClr val="bg1"/>
                </a:solidFill>
              </a:rPr>
              <a:t>Rotura de cadena</a:t>
            </a:r>
          </a:p>
          <a:p>
            <a:r>
              <a:rPr lang="es-ES_tradnl" dirty="0" smtClean="0">
                <a:solidFill>
                  <a:schemeClr val="bg1"/>
                </a:solidFill>
              </a:rPr>
              <a:t>Rotura de guayas</a:t>
            </a:r>
          </a:p>
          <a:p>
            <a:r>
              <a:rPr lang="es-ES_tradnl" dirty="0" smtClean="0">
                <a:solidFill>
                  <a:schemeClr val="bg1"/>
                </a:solidFill>
              </a:rPr>
              <a:t>Desalineación de rines</a:t>
            </a:r>
          </a:p>
          <a:p>
            <a:r>
              <a:rPr lang="es-ES_tradnl" dirty="0" smtClean="0">
                <a:solidFill>
                  <a:schemeClr val="bg1"/>
                </a:solidFill>
              </a:rPr>
              <a:t>Descuadre de cambios</a:t>
            </a:r>
          </a:p>
          <a:p>
            <a:r>
              <a:rPr lang="es-ES_tradnl" dirty="0" smtClean="0">
                <a:solidFill>
                  <a:schemeClr val="bg1"/>
                </a:solidFill>
              </a:rPr>
              <a:t>Daño de algún repuesto</a:t>
            </a:r>
          </a:p>
        </p:txBody>
      </p:sp>
      <p:pic>
        <p:nvPicPr>
          <p:cNvPr id="4" name="Picture 2" descr="http://www.odioentrenar.com/wp-content/uploads/image/pinchazo-llantazo.jpg"/>
          <p:cNvPicPr>
            <a:picLocks noChangeAspect="1" noChangeArrowheads="1"/>
          </p:cNvPicPr>
          <p:nvPr/>
        </p:nvPicPr>
        <p:blipFill>
          <a:blip r:embed="rId3"/>
          <a:srcRect/>
          <a:stretch>
            <a:fillRect/>
          </a:stretch>
        </p:blipFill>
        <p:spPr bwMode="auto">
          <a:xfrm>
            <a:off x="5053468" y="2285992"/>
            <a:ext cx="3519060" cy="2643206"/>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Bicicleta de Montaña (rígida)</a:t>
            </a:r>
            <a:endParaRPr lang="es-ES" dirty="0">
              <a:solidFill>
                <a:srgbClr val="FFFF00"/>
              </a:solidFill>
            </a:endParaRPr>
          </a:p>
        </p:txBody>
      </p:sp>
      <p:pic>
        <p:nvPicPr>
          <p:cNvPr id="21506" name="Picture 2" descr="https://eshop.t-online.de/WebRoot/Store4/Shops/Shop38023/4848/4409/CD92/6E89/43AB/AC14/500B/9287/GIANT_0020_Xtc.jpg"/>
          <p:cNvPicPr>
            <a:picLocks noChangeAspect="1" noChangeArrowheads="1"/>
          </p:cNvPicPr>
          <p:nvPr/>
        </p:nvPicPr>
        <p:blipFill>
          <a:blip r:embed="rId3"/>
          <a:srcRect/>
          <a:stretch>
            <a:fillRect/>
          </a:stretch>
        </p:blipFill>
        <p:spPr bwMode="auto">
          <a:xfrm>
            <a:off x="1214442" y="1571612"/>
            <a:ext cx="6715144" cy="4849826"/>
          </a:xfrm>
          <a:prstGeom prst="rect">
            <a:avLst/>
          </a:prstGeom>
          <a:noFill/>
          <a:ln>
            <a:solidFill>
              <a:srgbClr val="FFFF00"/>
            </a:solidFill>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TERMINOS EMPLEADOS</a:t>
            </a:r>
            <a:endParaRPr lang="es-ES" dirty="0">
              <a:solidFill>
                <a:srgbClr val="FFFF00"/>
              </a:solidFill>
            </a:endParaRPr>
          </a:p>
        </p:txBody>
      </p:sp>
      <p:sp>
        <p:nvSpPr>
          <p:cNvPr id="3" name="2 Marcador de contenido"/>
          <p:cNvSpPr>
            <a:spLocks noGrp="1"/>
          </p:cNvSpPr>
          <p:nvPr>
            <p:ph idx="1"/>
          </p:nvPr>
        </p:nvSpPr>
        <p:spPr>
          <a:ln>
            <a:solidFill>
              <a:srgbClr val="FFFF00"/>
            </a:solidFill>
          </a:ln>
        </p:spPr>
        <p:txBody>
          <a:bodyPr/>
          <a:lstStyle/>
          <a:p>
            <a:r>
              <a:rPr lang="es-ES_tradnl" dirty="0" smtClean="0">
                <a:solidFill>
                  <a:schemeClr val="bg1"/>
                </a:solidFill>
              </a:rPr>
              <a:t>Leer el camino</a:t>
            </a:r>
          </a:p>
          <a:p>
            <a:r>
              <a:rPr lang="es-ES_tradnl" dirty="0" smtClean="0">
                <a:solidFill>
                  <a:schemeClr val="bg1"/>
                </a:solidFill>
              </a:rPr>
              <a:t>Pedir “pista”</a:t>
            </a:r>
          </a:p>
          <a:p>
            <a:r>
              <a:rPr lang="es-ES_tradnl" dirty="0" smtClean="0">
                <a:solidFill>
                  <a:schemeClr val="bg1"/>
                </a:solidFill>
              </a:rPr>
              <a:t>Una zona trabada</a:t>
            </a:r>
          </a:p>
          <a:p>
            <a:r>
              <a:rPr lang="es-ES_tradnl" dirty="0" smtClean="0">
                <a:solidFill>
                  <a:schemeClr val="bg1"/>
                </a:solidFill>
              </a:rPr>
              <a:t>Peralte- </a:t>
            </a:r>
            <a:r>
              <a:rPr lang="es-ES_tradnl" dirty="0" err="1" smtClean="0">
                <a:solidFill>
                  <a:schemeClr val="bg1"/>
                </a:solidFill>
              </a:rPr>
              <a:t>contraperalte</a:t>
            </a:r>
            <a:endParaRPr lang="es-ES_tradnl" dirty="0" smtClean="0">
              <a:solidFill>
                <a:schemeClr val="bg1"/>
              </a:solidFill>
            </a:endParaRPr>
          </a:p>
          <a:p>
            <a:r>
              <a:rPr lang="es-ES_tradnl" dirty="0" err="1" smtClean="0">
                <a:solidFill>
                  <a:schemeClr val="bg1"/>
                </a:solidFill>
              </a:rPr>
              <a:t>Drop</a:t>
            </a:r>
            <a:endParaRPr lang="es-ES_tradnl" dirty="0" smtClean="0">
              <a:solidFill>
                <a:schemeClr val="bg1"/>
              </a:solidFill>
            </a:endParaRPr>
          </a:p>
          <a:p>
            <a:r>
              <a:rPr lang="es-ES_tradnl" dirty="0" smtClean="0">
                <a:solidFill>
                  <a:schemeClr val="bg1"/>
                </a:solidFill>
              </a:rPr>
              <a:t>Triple plato- ventilador</a:t>
            </a:r>
          </a:p>
          <a:p>
            <a:r>
              <a:rPr lang="es-ES_tradnl" dirty="0" smtClean="0">
                <a:solidFill>
                  <a:schemeClr val="bg1"/>
                </a:solidFill>
              </a:rPr>
              <a:t>derrapar</a:t>
            </a:r>
            <a:endParaRPr lang="es-ES" dirty="0">
              <a:solidFill>
                <a:schemeClr val="bg1"/>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Figuras Actuales</a:t>
            </a:r>
            <a:endParaRPr lang="es-ES" dirty="0"/>
          </a:p>
        </p:txBody>
      </p:sp>
      <p:pic>
        <p:nvPicPr>
          <p:cNvPr id="46082" name="Picture 2" descr="http://www.cyclingnews.com/photos/2007/may07/mtbXCworldcup2/mtbXCworldcup24/absalonwin_fbm_phspt.jpg"/>
          <p:cNvPicPr>
            <a:picLocks noChangeAspect="1" noChangeArrowheads="1"/>
          </p:cNvPicPr>
          <p:nvPr/>
        </p:nvPicPr>
        <p:blipFill>
          <a:blip r:embed="rId3"/>
          <a:srcRect/>
          <a:stretch>
            <a:fillRect/>
          </a:stretch>
        </p:blipFill>
        <p:spPr bwMode="auto">
          <a:xfrm>
            <a:off x="4643438" y="1643050"/>
            <a:ext cx="3178684" cy="4905376"/>
          </a:xfrm>
          <a:prstGeom prst="rect">
            <a:avLst/>
          </a:prstGeom>
          <a:noFill/>
          <a:ln>
            <a:solidFill>
              <a:srgbClr val="FFFF00"/>
            </a:solidFill>
          </a:ln>
        </p:spPr>
      </p:pic>
      <p:pic>
        <p:nvPicPr>
          <p:cNvPr id="5" name="Picture 2" descr="http://www.e-mtb.com/images/imgn2006/11/laruta1_leopaez.jpg"/>
          <p:cNvPicPr>
            <a:picLocks noChangeAspect="1" noChangeArrowheads="1"/>
          </p:cNvPicPr>
          <p:nvPr/>
        </p:nvPicPr>
        <p:blipFill>
          <a:blip r:embed="rId4"/>
          <a:srcRect/>
          <a:stretch>
            <a:fillRect/>
          </a:stretch>
        </p:blipFill>
        <p:spPr bwMode="auto">
          <a:xfrm>
            <a:off x="1500166" y="1689997"/>
            <a:ext cx="2857519" cy="4882275"/>
          </a:xfrm>
          <a:prstGeom prst="rect">
            <a:avLst/>
          </a:prstGeom>
          <a:noFill/>
          <a:ln>
            <a:solidFill>
              <a:srgbClr val="FFFF00"/>
            </a:solidFill>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Algunas paginas  o links</a:t>
            </a:r>
            <a:endParaRPr lang="es-ES" dirty="0">
              <a:solidFill>
                <a:srgbClr val="FFFF00"/>
              </a:solidFill>
            </a:endParaRPr>
          </a:p>
        </p:txBody>
      </p:sp>
      <p:sp>
        <p:nvSpPr>
          <p:cNvPr id="3" name="2 Marcador de contenido"/>
          <p:cNvSpPr>
            <a:spLocks noGrp="1"/>
          </p:cNvSpPr>
          <p:nvPr>
            <p:ph idx="1"/>
          </p:nvPr>
        </p:nvSpPr>
        <p:spPr>
          <a:xfrm>
            <a:off x="457200" y="1600201"/>
            <a:ext cx="8229600" cy="4114816"/>
          </a:xfrm>
          <a:ln>
            <a:solidFill>
              <a:srgbClr val="FFFF00"/>
            </a:solidFill>
          </a:ln>
        </p:spPr>
        <p:txBody>
          <a:bodyPr>
            <a:normAutofit/>
          </a:bodyPr>
          <a:lstStyle/>
          <a:p>
            <a:r>
              <a:rPr lang="es-ES" dirty="0" smtClean="0">
                <a:solidFill>
                  <a:schemeClr val="bg1"/>
                </a:solidFill>
              </a:rPr>
              <a:t>www.cccm.org.co</a:t>
            </a:r>
          </a:p>
          <a:p>
            <a:r>
              <a:rPr lang="es-ES_tradnl" dirty="0" smtClean="0">
                <a:solidFill>
                  <a:schemeClr val="bg1"/>
                </a:solidFill>
              </a:rPr>
              <a:t>www.pinkbike.com</a:t>
            </a:r>
          </a:p>
          <a:p>
            <a:r>
              <a:rPr lang="es-ES_tradnl" dirty="0" smtClean="0">
                <a:solidFill>
                  <a:schemeClr val="bg1"/>
                </a:solidFill>
              </a:rPr>
              <a:t>www.freecaster.tv</a:t>
            </a:r>
          </a:p>
          <a:p>
            <a:r>
              <a:rPr lang="es-ES" dirty="0" smtClean="0">
                <a:solidFill>
                  <a:schemeClr val="bg1"/>
                </a:solidFill>
              </a:rPr>
              <a:t>www.mtbcolombia.com/</a:t>
            </a:r>
          </a:p>
          <a:p>
            <a:r>
              <a:rPr lang="es-ES" dirty="0" smtClean="0">
                <a:solidFill>
                  <a:schemeClr val="bg1"/>
                </a:solidFill>
              </a:rPr>
              <a:t>http://www.welcomebucaramanga.com</a:t>
            </a:r>
          </a:p>
          <a:p>
            <a:r>
              <a:rPr lang="es-ES_tradnl" dirty="0" err="1" smtClean="0">
                <a:solidFill>
                  <a:schemeClr val="bg1"/>
                </a:solidFill>
              </a:rPr>
              <a:t>Facebook</a:t>
            </a:r>
            <a:r>
              <a:rPr lang="es-ES_tradnl" dirty="0" smtClean="0">
                <a:solidFill>
                  <a:schemeClr val="bg1"/>
                </a:solidFill>
              </a:rPr>
              <a:t>:  </a:t>
            </a:r>
            <a:r>
              <a:rPr lang="es-ES_tradnl" dirty="0" err="1" smtClean="0">
                <a:solidFill>
                  <a:schemeClr val="bg1"/>
                </a:solidFill>
              </a:rPr>
              <a:t>Ciclomontañismo</a:t>
            </a:r>
            <a:r>
              <a:rPr lang="es-ES_tradnl" dirty="0" smtClean="0">
                <a:solidFill>
                  <a:schemeClr val="bg1"/>
                </a:solidFill>
              </a:rPr>
              <a:t> Santandereano </a:t>
            </a:r>
            <a:r>
              <a:rPr lang="es-ES_tradnl" dirty="0" err="1" smtClean="0">
                <a:solidFill>
                  <a:schemeClr val="bg1"/>
                </a:solidFill>
              </a:rPr>
              <a:t>Xc</a:t>
            </a:r>
            <a:r>
              <a:rPr lang="es-ES_tradnl" dirty="0" smtClean="0">
                <a:solidFill>
                  <a:schemeClr val="bg1"/>
                </a:solidFill>
              </a:rPr>
              <a:t> y </a:t>
            </a:r>
            <a:r>
              <a:rPr lang="es-ES_tradnl" dirty="0" err="1" smtClean="0">
                <a:solidFill>
                  <a:schemeClr val="bg1"/>
                </a:solidFill>
              </a:rPr>
              <a:t>Dh.</a:t>
            </a:r>
            <a:endParaRPr lang="es-ES_tradnl" dirty="0" smtClean="0">
              <a:solidFill>
                <a:schemeClr val="bg1"/>
              </a:solidFill>
              <a:hlinkClick r:id="rId3"/>
            </a:endParaRPr>
          </a:p>
          <a:p>
            <a:endParaRPr lang="es-E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Bicicleta de Montaña (doble)</a:t>
            </a:r>
            <a:endParaRPr lang="es-ES" dirty="0"/>
          </a:p>
        </p:txBody>
      </p:sp>
      <p:pic>
        <p:nvPicPr>
          <p:cNvPr id="23554" name="Picture 2" descr="http://www.singletracks.com/blog/wp-content/uploads/2008/10/s-works-epic.jpg"/>
          <p:cNvPicPr>
            <a:picLocks noChangeAspect="1" noChangeArrowheads="1"/>
          </p:cNvPicPr>
          <p:nvPr/>
        </p:nvPicPr>
        <p:blipFill>
          <a:blip r:embed="rId3"/>
          <a:srcRect/>
          <a:stretch>
            <a:fillRect/>
          </a:stretch>
        </p:blipFill>
        <p:spPr bwMode="auto">
          <a:xfrm>
            <a:off x="761973" y="1643050"/>
            <a:ext cx="7739117" cy="4643470"/>
          </a:xfrm>
          <a:prstGeom prst="rect">
            <a:avLst/>
          </a:prstGeom>
          <a:noFill/>
          <a:ln>
            <a:solidFill>
              <a:srgbClr val="FFFF00"/>
            </a:solid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Bicicleta de </a:t>
            </a:r>
            <a:r>
              <a:rPr lang="es-ES_tradnl" dirty="0" err="1" smtClean="0">
                <a:solidFill>
                  <a:srgbClr val="FFFF00"/>
                </a:solidFill>
              </a:rPr>
              <a:t>Downhill</a:t>
            </a:r>
            <a:endParaRPr lang="es-ES" dirty="0"/>
          </a:p>
        </p:txBody>
      </p:sp>
      <p:pic>
        <p:nvPicPr>
          <p:cNvPr id="6146" name="Picture 2" descr="http://mos.futurenet.com/bikeradar/images/news/2008/04/30/20080404-065shropshire-480-90.jpg"/>
          <p:cNvPicPr>
            <a:picLocks noChangeAspect="1" noChangeArrowheads="1"/>
          </p:cNvPicPr>
          <p:nvPr/>
        </p:nvPicPr>
        <p:blipFill>
          <a:blip r:embed="rId3"/>
          <a:srcRect/>
          <a:stretch>
            <a:fillRect/>
          </a:stretch>
        </p:blipFill>
        <p:spPr bwMode="auto">
          <a:xfrm>
            <a:off x="642909" y="1357298"/>
            <a:ext cx="7581799" cy="5038739"/>
          </a:xfrm>
          <a:prstGeom prst="rect">
            <a:avLst/>
          </a:prstGeom>
          <a:noFill/>
          <a:ln>
            <a:solidFill>
              <a:srgbClr val="FFFF00"/>
            </a:solid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solidFill>
                  <a:srgbClr val="FFFF00"/>
                </a:solidFill>
              </a:rPr>
              <a:t>Bicicleta de </a:t>
            </a:r>
            <a:r>
              <a:rPr lang="es-ES_tradnl" dirty="0" err="1" smtClean="0">
                <a:solidFill>
                  <a:srgbClr val="FFFF00"/>
                </a:solidFill>
              </a:rPr>
              <a:t>Street</a:t>
            </a:r>
            <a:r>
              <a:rPr lang="es-ES_tradnl" dirty="0" smtClean="0">
                <a:solidFill>
                  <a:srgbClr val="FFFF00"/>
                </a:solidFill>
              </a:rPr>
              <a:t> o </a:t>
            </a:r>
            <a:r>
              <a:rPr lang="es-ES_tradnl" dirty="0" err="1" smtClean="0">
                <a:solidFill>
                  <a:srgbClr val="FFFF00"/>
                </a:solidFill>
              </a:rPr>
              <a:t>Dirt</a:t>
            </a:r>
            <a:r>
              <a:rPr lang="es-ES_tradnl" dirty="0" smtClean="0">
                <a:solidFill>
                  <a:srgbClr val="FFFF00"/>
                </a:solidFill>
              </a:rPr>
              <a:t> </a:t>
            </a:r>
            <a:r>
              <a:rPr lang="es-ES_tradnl" dirty="0" err="1" smtClean="0">
                <a:solidFill>
                  <a:srgbClr val="FFFF00"/>
                </a:solidFill>
              </a:rPr>
              <a:t>Jump</a:t>
            </a:r>
            <a:endParaRPr lang="es-ES" dirty="0"/>
          </a:p>
        </p:txBody>
      </p:sp>
      <p:pic>
        <p:nvPicPr>
          <p:cNvPr id="14338" name="Picture 2" descr="dualen1.jpg"/>
          <p:cNvPicPr>
            <a:picLocks noChangeAspect="1" noChangeArrowheads="1"/>
          </p:cNvPicPr>
          <p:nvPr/>
        </p:nvPicPr>
        <p:blipFill>
          <a:blip r:embed="rId3"/>
          <a:srcRect/>
          <a:stretch>
            <a:fillRect/>
          </a:stretch>
        </p:blipFill>
        <p:spPr bwMode="auto">
          <a:xfrm>
            <a:off x="1273121" y="1357298"/>
            <a:ext cx="6656465" cy="4992349"/>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785786" y="2143116"/>
            <a:ext cx="7786742" cy="1938992"/>
          </a:xfrm>
          <a:prstGeom prst="rect">
            <a:avLst/>
          </a:prstGeom>
        </p:spPr>
        <p:txBody>
          <a:bodyPr wrap="square">
            <a:spAutoFit/>
          </a:bodyPr>
          <a:lstStyle/>
          <a:p>
            <a:pPr algn="ctr"/>
            <a:r>
              <a:rPr lang="es-ES_tradnl" sz="6000" dirty="0" smtClean="0">
                <a:solidFill>
                  <a:srgbClr val="FFFF00"/>
                </a:solidFill>
                <a:latin typeface="Porky's" pitchFamily="2" charset="0"/>
              </a:rPr>
              <a:t>CICLOMONTAÑISMO SANTANDEREANO</a:t>
            </a:r>
            <a:endParaRPr lang="es-E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601917"/>
            <a:ext cx="7772400" cy="1470025"/>
          </a:xfrm>
        </p:spPr>
        <p:txBody>
          <a:bodyPr>
            <a:noAutofit/>
          </a:bodyPr>
          <a:lstStyle/>
          <a:p>
            <a:r>
              <a:rPr lang="es-ES_tradnl" sz="6000" dirty="0" smtClean="0">
                <a:solidFill>
                  <a:srgbClr val="FFFF00"/>
                </a:solidFill>
                <a:latin typeface="Porky's" pitchFamily="2" charset="0"/>
              </a:rPr>
              <a:t>PARTES DE LA BICICLETA DE MONTAÑA</a:t>
            </a:r>
            <a:endParaRPr lang="es-ES" sz="6000" dirty="0">
              <a:solidFill>
                <a:srgbClr val="FFFF00"/>
              </a:solidFill>
              <a:latin typeface="Porky's" pitchFamily="2"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462</TotalTime>
  <Words>588</Words>
  <Application>Microsoft Office PowerPoint</Application>
  <PresentationFormat>Presentación en pantalla (4:3)</PresentationFormat>
  <Paragraphs>149</Paragraphs>
  <Slides>42</Slides>
  <Notes>42</Notes>
  <HiddenSlides>0</HiddenSlides>
  <MMClips>0</MMClips>
  <ScaleCrop>false</ScaleCrop>
  <HeadingPairs>
    <vt:vector size="4" baseType="variant">
      <vt:variant>
        <vt:lpstr>Tema</vt:lpstr>
      </vt:variant>
      <vt:variant>
        <vt:i4>1</vt:i4>
      </vt:variant>
      <vt:variant>
        <vt:lpstr>Títulos de diapositiva</vt:lpstr>
      </vt:variant>
      <vt:variant>
        <vt:i4>42</vt:i4>
      </vt:variant>
    </vt:vector>
  </HeadingPairs>
  <TitlesOfParts>
    <vt:vector size="43" baseType="lpstr">
      <vt:lpstr>Tema de Office</vt:lpstr>
      <vt:lpstr>CICLOMONTAÑISMO</vt:lpstr>
      <vt:lpstr>Bicicleta de Ruta o Carretera</vt:lpstr>
      <vt:lpstr>HISTORIA DEL MTB</vt:lpstr>
      <vt:lpstr>Bicicleta de Montaña (rígida)</vt:lpstr>
      <vt:lpstr>Bicicleta de Montaña (doble)</vt:lpstr>
      <vt:lpstr>Bicicleta de Downhill</vt:lpstr>
      <vt:lpstr>Bicicleta de Street o Dirt Jump</vt:lpstr>
      <vt:lpstr>Diapositiva 8</vt:lpstr>
      <vt:lpstr>PARTES DE LA BICICLETA DE MONTAÑA</vt:lpstr>
      <vt:lpstr>Marco o Cuadro</vt:lpstr>
      <vt:lpstr>Manubrio o Manillar</vt:lpstr>
      <vt:lpstr>Caña o tija/ Dirección o Potencia</vt:lpstr>
      <vt:lpstr>Rines o Aros</vt:lpstr>
      <vt:lpstr>Llantas o Cubiertas</vt:lpstr>
      <vt:lpstr>Pedales y chocles</vt:lpstr>
      <vt:lpstr>Pedales automáticos </vt:lpstr>
      <vt:lpstr>Grupo </vt:lpstr>
      <vt:lpstr>Botoneras o Manetas de cambio</vt:lpstr>
      <vt:lpstr>Frenos Cantilever y V brake</vt:lpstr>
      <vt:lpstr>Maneta de freno y sistema de Disco</vt:lpstr>
      <vt:lpstr>Descarrilador y Tensor</vt:lpstr>
      <vt:lpstr>Pacha, Platos, Centro y Bielas</vt:lpstr>
      <vt:lpstr>Suspension u Horquilla</vt:lpstr>
      <vt:lpstr>Cannondale Lefty</vt:lpstr>
      <vt:lpstr>3 FORMAS DE VIVIR EL MTB</vt:lpstr>
      <vt:lpstr>CUIDADOS CON LA BICI</vt:lpstr>
      <vt:lpstr>OTROS CUIDADOS</vt:lpstr>
      <vt:lpstr>IMPLEMENTOS</vt:lpstr>
      <vt:lpstr>Casco</vt:lpstr>
      <vt:lpstr>Gafas o Lentes</vt:lpstr>
      <vt:lpstr>Licra con badana</vt:lpstr>
      <vt:lpstr>Camiseta o Maillot</vt:lpstr>
      <vt:lpstr>Guantes</vt:lpstr>
      <vt:lpstr>Zapatillas</vt:lpstr>
      <vt:lpstr>Bomba o Inflador</vt:lpstr>
      <vt:lpstr>COMO SUBIR?</vt:lpstr>
      <vt:lpstr>COMO BAJAR?</vt:lpstr>
      <vt:lpstr>COMO SUPERAR UN OBSTACULO?</vt:lpstr>
      <vt:lpstr>DAÑOS MECANICOS MAS FRECUENTES</vt:lpstr>
      <vt:lpstr>TERMINOS EMPLEADOS</vt:lpstr>
      <vt:lpstr>Figuras Actuales</vt:lpstr>
      <vt:lpstr>Algunas paginas  o links</vt:lpstr>
    </vt:vector>
  </TitlesOfParts>
  <Company>Gomez</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CICLOMONTAÑISMO</dc:title>
  <dc:creator>Felipe</dc:creator>
  <cp:lastModifiedBy>Liceo Comercial Marítimo Pacífico Sur</cp:lastModifiedBy>
  <cp:revision>6</cp:revision>
  <dcterms:created xsi:type="dcterms:W3CDTF">2009-06-15T03:22:43Z</dcterms:created>
  <dcterms:modified xsi:type="dcterms:W3CDTF">2010-08-03T23:27:07Z</dcterms:modified>
</cp:coreProperties>
</file>