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sldIdLst>
    <p:sldId id="257" r:id="rId2"/>
    <p:sldId id="297" r:id="rId3"/>
    <p:sldId id="307" r:id="rId4"/>
    <p:sldId id="258" r:id="rId5"/>
    <p:sldId id="259" r:id="rId6"/>
    <p:sldId id="260" r:id="rId7"/>
    <p:sldId id="261" r:id="rId8"/>
    <p:sldId id="262" r:id="rId9"/>
    <p:sldId id="263" r:id="rId10"/>
    <p:sldId id="264" r:id="rId11"/>
    <p:sldId id="265" r:id="rId12"/>
    <p:sldId id="266" r:id="rId13"/>
    <p:sldId id="267" r:id="rId14"/>
    <p:sldId id="268" r:id="rId15"/>
    <p:sldId id="306" r:id="rId16"/>
    <p:sldId id="298" r:id="rId17"/>
    <p:sldId id="299" r:id="rId18"/>
    <p:sldId id="269" r:id="rId19"/>
    <p:sldId id="270" r:id="rId20"/>
    <p:sldId id="305" r:id="rId21"/>
    <p:sldId id="271" r:id="rId22"/>
    <p:sldId id="300" r:id="rId23"/>
    <p:sldId id="301" r:id="rId24"/>
    <p:sldId id="302" r:id="rId25"/>
    <p:sldId id="303" r:id="rId26"/>
    <p:sldId id="304" r:id="rId27"/>
    <p:sldId id="272" r:id="rId28"/>
    <p:sldId id="273" r:id="rId29"/>
    <p:sldId id="274" r:id="rId30"/>
    <p:sldId id="283" r:id="rId31"/>
    <p:sldId id="284" r:id="rId32"/>
    <p:sldId id="285" r:id="rId33"/>
    <p:sldId id="286" r:id="rId34"/>
    <p:sldId id="288" r:id="rId35"/>
    <p:sldId id="290" r:id="rId36"/>
    <p:sldId id="291" r:id="rId37"/>
    <p:sldId id="292" r:id="rId38"/>
    <p:sldId id="293" r:id="rId39"/>
    <p:sldId id="294" r:id="rId40"/>
    <p:sldId id="295" r:id="rId41"/>
    <p:sldId id="296" r:id="rId42"/>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7" d="100"/>
          <a:sy n="67" d="100"/>
        </p:scale>
        <p:origin x="-60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2.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29/04/2011</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29/04/2011</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29/04/2011</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29/04/2011</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29/04/2011</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pPr/>
              <a:t>29/04/2011</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pPr/>
              <a:t>29/04/2011</a:t>
            </a:fld>
            <a:endParaRPr lang="es-ES" dirty="0"/>
          </a:p>
        </p:txBody>
      </p:sp>
      <p:sp>
        <p:nvSpPr>
          <p:cNvPr id="8" name="7 Marcador de pie de página"/>
          <p:cNvSpPr>
            <a:spLocks noGrp="1"/>
          </p:cNvSpPr>
          <p:nvPr>
            <p:ph type="ftr" sz="quarter" idx="11"/>
          </p:nvPr>
        </p:nvSpPr>
        <p:spPr/>
        <p:txBody>
          <a:bodyPr/>
          <a:lstStyle/>
          <a:p>
            <a:endParaRPr lang="es-ES" dirty="0"/>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pPr/>
              <a:t>29/04/2011</a:t>
            </a:fld>
            <a:endParaRPr lang="es-ES" dirty="0"/>
          </a:p>
        </p:txBody>
      </p:sp>
      <p:sp>
        <p:nvSpPr>
          <p:cNvPr id="4" name="3 Marcador de pie de página"/>
          <p:cNvSpPr>
            <a:spLocks noGrp="1"/>
          </p:cNvSpPr>
          <p:nvPr>
            <p:ph type="ftr" sz="quarter" idx="11"/>
          </p:nvPr>
        </p:nvSpPr>
        <p:spPr/>
        <p:txBody>
          <a:bodyPr/>
          <a:lstStyle/>
          <a:p>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29/04/2011</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29/04/2011</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29/04/2011</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pPr/>
              <a:t>29/04/2011</a:t>
            </a:fld>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pPr/>
              <a:t>‹Nº›</a:t>
            </a:fld>
            <a:endParaRPr lang="es-ES" dirty="0"/>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11.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1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1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13.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14.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s/_rels/slide16.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17.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17.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18.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19.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19.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20.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20.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21.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21.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22.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2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s/_rels/slide24.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24.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25.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3.gif"/><Relationship Id="rId7" Type="http://schemas.openxmlformats.org/officeDocument/2006/relationships/image" Target="../media/image25.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26.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23.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2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2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29.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27.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30.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28.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31.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29.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32.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30.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33.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3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s/_rels/slide35.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33.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3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37.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34.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38.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35.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3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40.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36.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41.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37.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7.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s/_rels/slide9.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DCP_0082"/>
          <p:cNvPicPr>
            <a:picLocks noChangeAspect="1" noChangeArrowheads="1"/>
          </p:cNvPicPr>
          <p:nvPr/>
        </p:nvPicPr>
        <p:blipFill>
          <a:blip r:embed="rId2"/>
          <a:srcRect/>
          <a:stretch>
            <a:fillRect/>
          </a:stretch>
        </p:blipFill>
        <p:spPr bwMode="auto">
          <a:xfrm>
            <a:off x="0" y="16442"/>
            <a:ext cx="9144000" cy="4841318"/>
          </a:xfrm>
          <a:prstGeom prst="rect">
            <a:avLst/>
          </a:prstGeom>
          <a:noFill/>
          <a:ln w="9525">
            <a:noFill/>
            <a:miter lim="800000"/>
            <a:headEnd/>
            <a:tailEnd/>
          </a:ln>
        </p:spPr>
      </p:pic>
      <p:sp>
        <p:nvSpPr>
          <p:cNvPr id="3" name="2 Rectángulo"/>
          <p:cNvSpPr/>
          <p:nvPr/>
        </p:nvSpPr>
        <p:spPr>
          <a:xfrm>
            <a:off x="0" y="4857760"/>
            <a:ext cx="9144000" cy="2000240"/>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 name="3 Rectángulo"/>
          <p:cNvSpPr/>
          <p:nvPr/>
        </p:nvSpPr>
        <p:spPr>
          <a:xfrm>
            <a:off x="0" y="4800616"/>
            <a:ext cx="9144000" cy="34289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 name="1 Rectángulo"/>
          <p:cNvSpPr/>
          <p:nvPr/>
        </p:nvSpPr>
        <p:spPr>
          <a:xfrm>
            <a:off x="-285784" y="5211561"/>
            <a:ext cx="9001188" cy="646331"/>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s-ES" sz="3600" b="1" i="1" cap="none" spc="50" dirty="0" smtClean="0">
                <a:ln w="18415" cmpd="sng">
                  <a:solidFill>
                    <a:srgbClr val="FFFFFF"/>
                  </a:solidFill>
                  <a:prstDash val="solid"/>
                </a:ln>
                <a:solidFill>
                  <a:schemeClr val="accent6">
                    <a:lumMod val="75000"/>
                  </a:schemeClr>
                </a:solidFill>
                <a:effectLst>
                  <a:outerShdw blurRad="63500" dir="3600000" algn="tl" rotWithShape="0">
                    <a:srgbClr val="000000">
                      <a:alpha val="70000"/>
                    </a:srgbClr>
                  </a:outerShdw>
                </a:effectLst>
                <a:latin typeface="Berlin Sans FB" pitchFamily="34" charset="0"/>
                <a:cs typeface="Arial" pitchFamily="34" charset="0"/>
              </a:rPr>
              <a:t>Red Familiar de Aventureros - RFA</a:t>
            </a:r>
            <a:endParaRPr lang="es-ES" sz="3600" b="1" i="1" cap="none" spc="50" dirty="0">
              <a:ln w="12700" cmpd="sng">
                <a:solidFill>
                  <a:schemeClr val="accent6">
                    <a:satMod val="120000"/>
                    <a:shade val="80000"/>
                  </a:schemeClr>
                </a:solidFill>
                <a:prstDash val="solid"/>
              </a:ln>
              <a:solidFill>
                <a:schemeClr val="accent6">
                  <a:lumMod val="75000"/>
                </a:schemeClr>
              </a:solidFill>
              <a:effectLst>
                <a:glow rad="53100">
                  <a:schemeClr val="accent6">
                    <a:satMod val="180000"/>
                    <a:alpha val="30000"/>
                  </a:schemeClr>
                </a:glow>
              </a:effectLst>
              <a:latin typeface="Berlin Sans FB" pitchFamily="34" charset="0"/>
              <a:cs typeface="Arial" pitchFamily="34" charset="0"/>
            </a:endParaRPr>
          </a:p>
        </p:txBody>
      </p:sp>
      <p:sp>
        <p:nvSpPr>
          <p:cNvPr id="6" name="5 Rectángulo"/>
          <p:cNvSpPr/>
          <p:nvPr/>
        </p:nvSpPr>
        <p:spPr>
          <a:xfrm>
            <a:off x="-1214478" y="6000768"/>
            <a:ext cx="5857916" cy="707886"/>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s-ES" sz="2000" b="1" cap="none" spc="5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rebuchet MS" pitchFamily="34" charset="0"/>
                <a:cs typeface="Arial" pitchFamily="34" charset="0"/>
              </a:rPr>
              <a:t>GM Maritza Marciel</a:t>
            </a:r>
          </a:p>
          <a:p>
            <a:pPr algn="ctr"/>
            <a:r>
              <a:rPr lang="es-ES" sz="2000" b="1" spc="5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rebuchet MS" pitchFamily="34" charset="0"/>
                <a:cs typeface="Arial" pitchFamily="34" charset="0"/>
              </a:rPr>
              <a:t>GM Nicky Carrasco</a:t>
            </a:r>
            <a:endParaRPr lang="es-ES" sz="2000" b="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Trebuchet MS" pitchFamily="34" charset="0"/>
              <a:cs typeface="Arial" pitchFamily="34" charset="0"/>
            </a:endParaRPr>
          </a:p>
        </p:txBody>
      </p:sp>
      <p:pic>
        <p:nvPicPr>
          <p:cNvPr id="9" name="8 Imagen" descr="logo 2011.png"/>
          <p:cNvPicPr>
            <a:picLocks noChangeAspect="1"/>
          </p:cNvPicPr>
          <p:nvPr/>
        </p:nvPicPr>
        <p:blipFill>
          <a:blip r:embed="rId3"/>
          <a:stretch>
            <a:fillRect/>
          </a:stretch>
        </p:blipFill>
        <p:spPr>
          <a:xfrm>
            <a:off x="7642946" y="6000768"/>
            <a:ext cx="1429648" cy="688044"/>
          </a:xfrm>
          <a:prstGeom prst="rect">
            <a:avLst/>
          </a:prstGeom>
        </p:spPr>
      </p:pic>
      <p:pic>
        <p:nvPicPr>
          <p:cNvPr id="12" name="11 Imagen" descr="aventureros2.gif"/>
          <p:cNvPicPr>
            <a:picLocks noChangeAspect="1"/>
          </p:cNvPicPr>
          <p:nvPr/>
        </p:nvPicPr>
        <p:blipFill>
          <a:blip r:embed="rId4"/>
          <a:stretch>
            <a:fillRect/>
          </a:stretch>
        </p:blipFill>
        <p:spPr>
          <a:xfrm>
            <a:off x="6215074" y="6086453"/>
            <a:ext cx="738537" cy="700133"/>
          </a:xfrm>
          <a:prstGeom prst="rect">
            <a:avLst/>
          </a:prstGeom>
        </p:spPr>
      </p:pic>
      <p:pic>
        <p:nvPicPr>
          <p:cNvPr id="13" name="12 Imagen" descr="castorcitos.gif"/>
          <p:cNvPicPr>
            <a:picLocks noChangeAspect="1"/>
          </p:cNvPicPr>
          <p:nvPr/>
        </p:nvPicPr>
        <p:blipFill>
          <a:blip r:embed="rId5"/>
          <a:stretch>
            <a:fillRect/>
          </a:stretch>
        </p:blipFill>
        <p:spPr>
          <a:xfrm>
            <a:off x="7000892" y="6117284"/>
            <a:ext cx="642942" cy="642942"/>
          </a:xfrm>
          <a:prstGeom prst="rect">
            <a:avLst/>
          </a:prstGeom>
        </p:spPr>
      </p:pic>
      <p:pic>
        <p:nvPicPr>
          <p:cNvPr id="24589" name="Picture 13"/>
          <p:cNvPicPr>
            <a:picLocks noChangeAspect="1" noChangeArrowheads="1"/>
          </p:cNvPicPr>
          <p:nvPr/>
        </p:nvPicPr>
        <p:blipFill>
          <a:blip r:embed="rId6" cstate="print"/>
          <a:srcRect/>
          <a:stretch>
            <a:fillRect/>
          </a:stretch>
        </p:blipFill>
        <p:spPr bwMode="auto">
          <a:xfrm>
            <a:off x="5286380" y="6156294"/>
            <a:ext cx="857256" cy="558854"/>
          </a:xfrm>
          <a:prstGeom prst="rect">
            <a:avLst/>
          </a:prstGeom>
          <a:noFill/>
          <a:ln w="9525">
            <a:noFill/>
            <a:miter lim="800000"/>
            <a:headEnd/>
            <a:tailEnd/>
          </a:ln>
          <a:effectLst/>
        </p:spPr>
      </p:pic>
      <p:pic>
        <p:nvPicPr>
          <p:cNvPr id="24592" name="Picture 16"/>
          <p:cNvPicPr>
            <a:picLocks noChangeAspect="1" noChangeArrowheads="1"/>
          </p:cNvPicPr>
          <p:nvPr/>
        </p:nvPicPr>
        <p:blipFill>
          <a:blip r:embed="rId7"/>
          <a:srcRect/>
          <a:stretch>
            <a:fillRect/>
          </a:stretch>
        </p:blipFill>
        <p:spPr bwMode="auto">
          <a:xfrm>
            <a:off x="4439948" y="6000768"/>
            <a:ext cx="774994" cy="7143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pic>
        <p:nvPicPr>
          <p:cNvPr id="17" name="Picture 6" descr="seccion_curso_conversacion"/>
          <p:cNvPicPr>
            <a:picLocks noChangeAspect="1" noChangeArrowheads="1"/>
          </p:cNvPicPr>
          <p:nvPr/>
        </p:nvPicPr>
        <p:blipFill>
          <a:blip r:embed="rId7"/>
          <a:srcRect/>
          <a:stretch>
            <a:fillRect/>
          </a:stretch>
        </p:blipFill>
        <p:spPr bwMode="auto">
          <a:xfrm>
            <a:off x="1519702" y="1071546"/>
            <a:ext cx="7624298" cy="3600450"/>
          </a:xfrm>
          <a:prstGeom prst="rect">
            <a:avLst/>
          </a:prstGeom>
          <a:noFill/>
        </p:spPr>
      </p:pic>
      <p:sp>
        <p:nvSpPr>
          <p:cNvPr id="18" name="Text Box 7"/>
          <p:cNvSpPr txBox="1">
            <a:spLocks noChangeArrowheads="1"/>
          </p:cNvSpPr>
          <p:nvPr/>
        </p:nvSpPr>
        <p:spPr bwMode="auto">
          <a:xfrm>
            <a:off x="1714480" y="1785926"/>
            <a:ext cx="7086712" cy="2677656"/>
          </a:xfrm>
          <a:prstGeom prst="rect">
            <a:avLst/>
          </a:prstGeom>
          <a:solidFill>
            <a:schemeClr val="bg1">
              <a:alpha val="74001"/>
            </a:schemeClr>
          </a:solidFill>
          <a:ln w="9525">
            <a:noFill/>
            <a:miter lim="800000"/>
            <a:headEnd/>
            <a:tailEnd/>
          </a:ln>
          <a:effectLst/>
        </p:spPr>
        <p:txBody>
          <a:bodyPr wrap="square">
            <a:spAutoFit/>
          </a:bodyPr>
          <a:lstStyle/>
          <a:p>
            <a:pPr>
              <a:spcBef>
                <a:spcPct val="50000"/>
              </a:spcBef>
              <a:buFont typeface="Wingdings" pitchFamily="2" charset="2"/>
              <a:buChar char="q"/>
            </a:pPr>
            <a:r>
              <a:rPr lang="es-ES" sz="2400" dirty="0"/>
              <a:t> Realizar jornadas de conversación sobre los riesgos en la niñez y juventud.</a:t>
            </a:r>
          </a:p>
          <a:p>
            <a:pPr>
              <a:spcBef>
                <a:spcPct val="50000"/>
              </a:spcBef>
              <a:buFont typeface="Wingdings" pitchFamily="2" charset="2"/>
              <a:buChar char="q"/>
            </a:pPr>
            <a:r>
              <a:rPr lang="es-ES" sz="2400" dirty="0"/>
              <a:t> Involucrar a los padres de la Iglesia y a los consejeros de sus hijos en la creación de un “club de padres”.</a:t>
            </a:r>
          </a:p>
          <a:p>
            <a:pPr>
              <a:spcBef>
                <a:spcPct val="50000"/>
              </a:spcBef>
              <a:buFont typeface="Wingdings" pitchFamily="2" charset="2"/>
              <a:buChar char="q"/>
            </a:pPr>
            <a:r>
              <a:rPr lang="es-ES" sz="2400" dirty="0"/>
              <a:t> Detectar problemas específicos en los padres y en sus hijos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7" name="16 Elipse"/>
          <p:cNvSpPr/>
          <p:nvPr/>
        </p:nvSpPr>
        <p:spPr>
          <a:xfrm>
            <a:off x="2000232" y="571480"/>
            <a:ext cx="6072230" cy="857256"/>
          </a:xfrm>
          <a:prstGeom prst="ellipse">
            <a:avLst/>
          </a:prstGeom>
          <a:gradFill>
            <a:gsLst>
              <a:gs pos="0">
                <a:srgbClr val="DDEBCF"/>
              </a:gs>
              <a:gs pos="50000">
                <a:srgbClr val="9CB86E"/>
              </a:gs>
              <a:gs pos="100000">
                <a:srgbClr val="156B13"/>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smtClean="0">
                <a:solidFill>
                  <a:srgbClr val="7030A0"/>
                </a:solidFill>
                <a:effectLst>
                  <a:outerShdw blurRad="38100" dist="38100" dir="2700000" algn="tl">
                    <a:srgbClr val="000000">
                      <a:alpha val="43137"/>
                    </a:srgbClr>
                  </a:outerShdw>
                </a:effectLst>
              </a:rPr>
              <a:t>QUIÉN PARTICIPA</a:t>
            </a:r>
            <a:endParaRPr lang="es-ES" sz="2800" b="1" dirty="0">
              <a:solidFill>
                <a:srgbClr val="7030A0"/>
              </a:solidFill>
              <a:effectLst>
                <a:outerShdw blurRad="38100" dist="38100" dir="2700000" algn="tl">
                  <a:srgbClr val="000000">
                    <a:alpha val="43137"/>
                  </a:srgbClr>
                </a:outerShdw>
              </a:effectLst>
            </a:endParaRPr>
          </a:p>
        </p:txBody>
      </p:sp>
      <p:sp>
        <p:nvSpPr>
          <p:cNvPr id="18" name="17 CuadroTexto"/>
          <p:cNvSpPr txBox="1"/>
          <p:nvPr/>
        </p:nvSpPr>
        <p:spPr>
          <a:xfrm>
            <a:off x="2143108" y="2143116"/>
            <a:ext cx="5857916" cy="1077218"/>
          </a:xfrm>
          <a:prstGeom prst="rect">
            <a:avLst/>
          </a:prstGeom>
          <a:noFill/>
        </p:spPr>
        <p:txBody>
          <a:bodyPr wrap="square" rtlCol="0">
            <a:spAutoFit/>
          </a:bodyPr>
          <a:lstStyle/>
          <a:p>
            <a:pPr algn="ctr"/>
            <a:r>
              <a:rPr lang="es-ES" sz="3200" b="1" dirty="0" smtClean="0"/>
              <a:t>PADRES O RESPONSABLES DE LOS AVENTUREROS</a:t>
            </a:r>
            <a:endParaRPr lang="es-ES" sz="3200" b="1" dirty="0"/>
          </a:p>
        </p:txBody>
      </p:sp>
      <p:pic>
        <p:nvPicPr>
          <p:cNvPr id="39938" name="Picture 2" descr="http://2.bp.blogspot.com/_d5EcEyKUzUg/S_wMj0Dk2XI/AAAAAAAADlI/2ct57-NYw6w/s400/padres%5B1%5D.gif"/>
          <p:cNvPicPr>
            <a:picLocks noChangeAspect="1" noChangeArrowheads="1"/>
          </p:cNvPicPr>
          <p:nvPr/>
        </p:nvPicPr>
        <p:blipFill>
          <a:blip r:embed="rId7"/>
          <a:srcRect/>
          <a:stretch>
            <a:fillRect/>
          </a:stretch>
        </p:blipFill>
        <p:spPr bwMode="auto">
          <a:xfrm>
            <a:off x="3857620" y="3286124"/>
            <a:ext cx="2409825" cy="226695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7" name="16 CuadroTexto"/>
          <p:cNvSpPr txBox="1"/>
          <p:nvPr/>
        </p:nvSpPr>
        <p:spPr>
          <a:xfrm>
            <a:off x="1643042" y="1375366"/>
            <a:ext cx="7143800" cy="4339650"/>
          </a:xfrm>
          <a:prstGeom prst="rect">
            <a:avLst/>
          </a:prstGeom>
          <a:noFill/>
        </p:spPr>
        <p:txBody>
          <a:bodyPr wrap="square" rtlCol="0">
            <a:spAutoFit/>
          </a:bodyPr>
          <a:lstStyle/>
          <a:p>
            <a:pPr>
              <a:buFont typeface="Wingdings" pitchFamily="2" charset="2"/>
              <a:buChar char="§"/>
            </a:pPr>
            <a:r>
              <a:rPr lang="es-ES" dirty="0" smtClean="0"/>
              <a:t> </a:t>
            </a:r>
            <a:r>
              <a:rPr lang="es-ES" sz="2300" dirty="0" smtClean="0"/>
              <a:t>Intente hacer de la programación de la RFA un evento regular</a:t>
            </a:r>
          </a:p>
          <a:p>
            <a:pPr>
              <a:buFont typeface="Wingdings" pitchFamily="2" charset="2"/>
              <a:buChar char="§"/>
            </a:pPr>
            <a:r>
              <a:rPr lang="es-ES" sz="2300" dirty="0" smtClean="0"/>
              <a:t> Realizar pocas reuniones, bien planeadas, con buenos intervalos entre ellas. De este modo se puede prepararlas y difundirlas adecuadamente.</a:t>
            </a:r>
          </a:p>
          <a:p>
            <a:pPr>
              <a:buFont typeface="Wingdings" pitchFamily="2" charset="2"/>
              <a:buChar char="§"/>
            </a:pPr>
            <a:r>
              <a:rPr lang="es-ES" sz="2300" dirty="0" smtClean="0"/>
              <a:t> Sólo disminuya el intervalo entre las reuniones si los propios padres sienten la necesidad de eso.</a:t>
            </a:r>
          </a:p>
          <a:p>
            <a:pPr>
              <a:buFont typeface="Wingdings" pitchFamily="2" charset="2"/>
              <a:buChar char="§"/>
            </a:pPr>
            <a:r>
              <a:rPr lang="es-ES" sz="2300" dirty="0" smtClean="0"/>
              <a:t> Es la </a:t>
            </a:r>
            <a:r>
              <a:rPr lang="es-ES" sz="2300" b="1" dirty="0" smtClean="0"/>
              <a:t>calidad </a:t>
            </a:r>
            <a:r>
              <a:rPr lang="es-ES" sz="2300" dirty="0" smtClean="0"/>
              <a:t>(no la cantidad), de reuniones que transformará la RFA en una programación “obligatoria” en la agenda de los padres.</a:t>
            </a:r>
          </a:p>
          <a:p>
            <a:pPr>
              <a:buFont typeface="Wingdings" pitchFamily="2" charset="2"/>
              <a:buChar char="§"/>
            </a:pPr>
            <a:r>
              <a:rPr lang="es-ES" sz="2300" dirty="0" smtClean="0"/>
              <a:t> Las reuniones regulares se deberían realizar en el mismo horario y dirección que las actividades de los niños. </a:t>
            </a:r>
            <a:endParaRPr lang="es-ES" sz="2300" dirty="0"/>
          </a:p>
        </p:txBody>
      </p:sp>
      <p:sp>
        <p:nvSpPr>
          <p:cNvPr id="18" name="17 Elipse"/>
          <p:cNvSpPr/>
          <p:nvPr/>
        </p:nvSpPr>
        <p:spPr>
          <a:xfrm>
            <a:off x="2000232" y="285728"/>
            <a:ext cx="6072230" cy="857256"/>
          </a:xfrm>
          <a:prstGeom prst="ellipse">
            <a:avLst/>
          </a:prstGeom>
          <a:gradFill>
            <a:gsLst>
              <a:gs pos="0">
                <a:srgbClr val="DDEBCF"/>
              </a:gs>
              <a:gs pos="50000">
                <a:srgbClr val="9CB86E"/>
              </a:gs>
              <a:gs pos="100000">
                <a:srgbClr val="156B13"/>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smtClean="0">
                <a:solidFill>
                  <a:srgbClr val="7030A0"/>
                </a:solidFill>
                <a:effectLst>
                  <a:outerShdw blurRad="38100" dist="38100" dir="2700000" algn="tl">
                    <a:srgbClr val="000000">
                      <a:alpha val="43137"/>
                    </a:srgbClr>
                  </a:outerShdw>
                </a:effectLst>
              </a:rPr>
              <a:t>CUÁNDO SE REUNE</a:t>
            </a:r>
            <a:endParaRPr lang="es-ES" sz="2800" b="1" dirty="0">
              <a:solidFill>
                <a:srgbClr val="7030A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pic>
        <p:nvPicPr>
          <p:cNvPr id="16" name="Picture 5" descr="2"/>
          <p:cNvPicPr>
            <a:picLocks noChangeAspect="1" noChangeArrowheads="1"/>
          </p:cNvPicPr>
          <p:nvPr/>
        </p:nvPicPr>
        <p:blipFill>
          <a:blip r:embed="rId7"/>
          <a:srcRect/>
          <a:stretch>
            <a:fillRect/>
          </a:stretch>
        </p:blipFill>
        <p:spPr bwMode="auto">
          <a:xfrm>
            <a:off x="1643042" y="928670"/>
            <a:ext cx="7251175" cy="464347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 descr="http://radio.rpp.com.pe/buscapersonas/files/2008/10/amigos.jpg"/>
          <p:cNvPicPr>
            <a:picLocks noChangeAspect="1" noChangeArrowheads="1"/>
          </p:cNvPicPr>
          <p:nvPr/>
        </p:nvPicPr>
        <p:blipFill>
          <a:blip r:embed="rId2"/>
          <a:srcRect/>
          <a:stretch>
            <a:fillRect/>
          </a:stretch>
        </p:blipFill>
        <p:spPr bwMode="auto">
          <a:xfrm>
            <a:off x="7622864" y="1428736"/>
            <a:ext cx="1521136" cy="1271575"/>
          </a:xfrm>
          <a:prstGeom prst="rect">
            <a:avLst/>
          </a:prstGeom>
          <a:noFill/>
          <a:ln w="9525">
            <a:noFill/>
            <a:miter lim="800000"/>
            <a:headEnd/>
            <a:tailEnd/>
          </a:ln>
        </p:spPr>
      </p:pic>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3"/>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4"/>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5"/>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6"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7"/>
            <a:srcRect/>
            <a:stretch>
              <a:fillRect/>
            </a:stretch>
          </p:blipFill>
          <p:spPr bwMode="auto">
            <a:xfrm>
              <a:off x="285720" y="714356"/>
              <a:ext cx="774994" cy="714380"/>
            </a:xfrm>
            <a:prstGeom prst="rect">
              <a:avLst/>
            </a:prstGeom>
            <a:noFill/>
            <a:ln w="9525">
              <a:noFill/>
              <a:miter lim="800000"/>
              <a:headEnd/>
              <a:tailEnd/>
            </a:ln>
            <a:effectLst/>
          </p:spPr>
        </p:pic>
      </p:grpSp>
      <p:sp>
        <p:nvSpPr>
          <p:cNvPr id="18" name="17 CuadroTexto"/>
          <p:cNvSpPr txBox="1"/>
          <p:nvPr/>
        </p:nvSpPr>
        <p:spPr>
          <a:xfrm>
            <a:off x="1571604" y="1428736"/>
            <a:ext cx="6858048" cy="5016758"/>
          </a:xfrm>
          <a:prstGeom prst="rect">
            <a:avLst/>
          </a:prstGeom>
          <a:noFill/>
        </p:spPr>
        <p:txBody>
          <a:bodyPr wrap="square" rtlCol="0">
            <a:spAutoFit/>
          </a:bodyPr>
          <a:lstStyle/>
          <a:p>
            <a:r>
              <a:rPr lang="es-ES" sz="2000" dirty="0" smtClean="0"/>
              <a:t>Planear el Programa de la Red Familiar es un tarea extremadamente desafiante para el Coordinador. Algunas razones para esto son:</a:t>
            </a:r>
          </a:p>
          <a:p>
            <a:endParaRPr lang="es-ES" sz="2000" dirty="0" smtClean="0"/>
          </a:p>
          <a:p>
            <a:pPr marL="342900" indent="-342900">
              <a:buAutoNum type="arabicPeriod"/>
            </a:pPr>
            <a:r>
              <a:rPr lang="es-ES" sz="2000" dirty="0" smtClean="0"/>
              <a:t>Las Actividades de la Red deben estar sintonizadas con el Plan de trabajo del Club, para reforzar las actividades de los niños.</a:t>
            </a:r>
          </a:p>
          <a:p>
            <a:pPr marL="342900" indent="-342900">
              <a:buAutoNum type="arabicPeriod"/>
            </a:pPr>
            <a:r>
              <a:rPr lang="es-ES" sz="2000" dirty="0" smtClean="0"/>
              <a:t>Algunos requisitos de las Clases de los Aventureros necesita de ayuda de los padres, por lo que ellos necesitan orientación especifica. </a:t>
            </a:r>
          </a:p>
          <a:p>
            <a:pPr marL="342900" indent="-342900">
              <a:buAutoNum type="arabicPeriod"/>
            </a:pPr>
            <a:r>
              <a:rPr lang="es-ES" sz="2000" dirty="0" smtClean="0"/>
              <a:t>El tiempo que dedican las personas en la iglesia, hoy en día, es bastante escasa.</a:t>
            </a:r>
          </a:p>
          <a:p>
            <a:pPr marL="342900" indent="-342900">
              <a:buAutoNum type="arabicPeriod"/>
            </a:pPr>
            <a:r>
              <a:rPr lang="es-ES" sz="2000" dirty="0" smtClean="0"/>
              <a:t>La Información que entrega la RFA debe ser de interés e innovadora para los padres.</a:t>
            </a:r>
          </a:p>
          <a:p>
            <a:pPr marL="342900" indent="-342900">
              <a:buAutoNum type="arabicPeriod"/>
            </a:pPr>
            <a:r>
              <a:rPr lang="es-ES" sz="2000" dirty="0" smtClean="0"/>
              <a:t>El ambiente de la RFA debería servir como un alivio para la lucha del día tras día en la crianza de los hijos. </a:t>
            </a:r>
            <a:endParaRPr lang="es-ES" sz="2000" dirty="0"/>
          </a:p>
        </p:txBody>
      </p:sp>
      <p:sp>
        <p:nvSpPr>
          <p:cNvPr id="17" name="16 Elipse"/>
          <p:cNvSpPr/>
          <p:nvPr/>
        </p:nvSpPr>
        <p:spPr>
          <a:xfrm>
            <a:off x="2214546" y="428604"/>
            <a:ext cx="6072230" cy="857256"/>
          </a:xfrm>
          <a:prstGeom prst="ellipse">
            <a:avLst/>
          </a:prstGeom>
          <a:gradFill>
            <a:gsLst>
              <a:gs pos="0">
                <a:srgbClr val="DDEBCF"/>
              </a:gs>
              <a:gs pos="50000">
                <a:srgbClr val="9CB86E"/>
              </a:gs>
              <a:gs pos="100000">
                <a:srgbClr val="156B13"/>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smtClean="0">
                <a:solidFill>
                  <a:srgbClr val="7030A0"/>
                </a:solidFill>
                <a:effectLst>
                  <a:outerShdw blurRad="38100" dist="38100" dir="2700000" algn="tl">
                    <a:srgbClr val="000000">
                      <a:alpha val="43137"/>
                    </a:srgbClr>
                  </a:outerShdw>
                </a:effectLst>
              </a:rPr>
              <a:t>CÓMO ORGANIZARLA</a:t>
            </a:r>
            <a:endParaRPr lang="es-ES" sz="2800" b="1" dirty="0">
              <a:solidFill>
                <a:srgbClr val="7030A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es.dreamstime.com/anotar-un-plan-de-la-b-uacutesqueda-de-trabajo-thumb12864104.jpg"/>
          <p:cNvPicPr>
            <a:picLocks noChangeAspect="1" noChangeArrowheads="1"/>
          </p:cNvPicPr>
          <p:nvPr/>
        </p:nvPicPr>
        <p:blipFill>
          <a:blip r:embed="rId2"/>
          <a:srcRect/>
          <a:stretch>
            <a:fillRect/>
          </a:stretch>
        </p:blipFill>
        <p:spPr bwMode="auto">
          <a:xfrm>
            <a:off x="6506859" y="0"/>
            <a:ext cx="2637173" cy="1766906"/>
          </a:xfrm>
          <a:prstGeom prst="rect">
            <a:avLst/>
          </a:prstGeom>
          <a:noFill/>
        </p:spPr>
      </p:pic>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3"/>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4"/>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5"/>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6"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7"/>
            <a:srcRect/>
            <a:stretch>
              <a:fillRect/>
            </a:stretch>
          </p:blipFill>
          <p:spPr bwMode="auto">
            <a:xfrm>
              <a:off x="285720" y="714356"/>
              <a:ext cx="774994" cy="714380"/>
            </a:xfrm>
            <a:prstGeom prst="rect">
              <a:avLst/>
            </a:prstGeom>
            <a:noFill/>
            <a:ln w="9525">
              <a:noFill/>
              <a:miter lim="800000"/>
              <a:headEnd/>
              <a:tailEnd/>
            </a:ln>
            <a:effectLst/>
          </p:spPr>
        </p:pic>
      </p:grpSp>
      <p:sp>
        <p:nvSpPr>
          <p:cNvPr id="16" name="15 CuadroTexto"/>
          <p:cNvSpPr txBox="1"/>
          <p:nvPr/>
        </p:nvSpPr>
        <p:spPr>
          <a:xfrm>
            <a:off x="1571604" y="571480"/>
            <a:ext cx="6929486" cy="461665"/>
          </a:xfrm>
          <a:prstGeom prst="rect">
            <a:avLst/>
          </a:prstGeom>
          <a:noFill/>
        </p:spPr>
        <p:txBody>
          <a:bodyPr wrap="square" rtlCol="0">
            <a:spAutoFit/>
          </a:bodyPr>
          <a:lstStyle/>
          <a:p>
            <a:r>
              <a:rPr lang="es-ES" sz="2400" b="1" dirty="0" smtClean="0">
                <a:solidFill>
                  <a:srgbClr val="7030A0"/>
                </a:solidFill>
                <a:latin typeface="Arial" pitchFamily="34" charset="0"/>
                <a:cs typeface="Arial" pitchFamily="34" charset="0"/>
              </a:rPr>
              <a:t>Pasos para organizar la RFA:</a:t>
            </a:r>
            <a:endParaRPr lang="es-ES" sz="2400" b="1" dirty="0">
              <a:solidFill>
                <a:srgbClr val="7030A0"/>
              </a:solidFill>
              <a:latin typeface="Arial" pitchFamily="34" charset="0"/>
              <a:cs typeface="Arial" pitchFamily="34" charset="0"/>
            </a:endParaRPr>
          </a:p>
        </p:txBody>
      </p:sp>
      <p:sp>
        <p:nvSpPr>
          <p:cNvPr id="18" name="17 CuadroTexto"/>
          <p:cNvSpPr txBox="1"/>
          <p:nvPr/>
        </p:nvSpPr>
        <p:spPr>
          <a:xfrm>
            <a:off x="1571604" y="1285860"/>
            <a:ext cx="6643734" cy="5016758"/>
          </a:xfrm>
          <a:prstGeom prst="rect">
            <a:avLst/>
          </a:prstGeom>
          <a:noFill/>
        </p:spPr>
        <p:txBody>
          <a:bodyPr wrap="square" rtlCol="0">
            <a:spAutoFit/>
          </a:bodyPr>
          <a:lstStyle/>
          <a:p>
            <a:pPr marL="342900" indent="-342900">
              <a:buAutoNum type="arabicPeriod"/>
            </a:pPr>
            <a:r>
              <a:rPr lang="es-ES" sz="2000" dirty="0" smtClean="0"/>
              <a:t>Preparar una presentación a realizarse el Día de las Inscripciones de los Aventureros.</a:t>
            </a:r>
          </a:p>
          <a:p>
            <a:pPr marL="342900" indent="-342900">
              <a:buAutoNum type="arabicPeriod"/>
            </a:pPr>
            <a:r>
              <a:rPr lang="es-ES" sz="2000" dirty="0" smtClean="0"/>
              <a:t>En el día de las Inscripciones del Club, registrar a todos los padres y madres de los Aventureros e inicie una aproximación específica con cada uno.</a:t>
            </a:r>
          </a:p>
          <a:p>
            <a:pPr marL="342900" indent="-342900">
              <a:buAutoNum type="arabicPeriod"/>
            </a:pPr>
            <a:r>
              <a:rPr lang="es-ES" sz="2000" dirty="0" smtClean="0"/>
              <a:t>Reunir y registrar informaciones sobre las habilidades disponibles, entre los padres, para ser utilizadas en la RFA o en el Club.</a:t>
            </a:r>
          </a:p>
          <a:p>
            <a:pPr marL="342900" indent="-342900">
              <a:buAutoNum type="arabicPeriod"/>
            </a:pPr>
            <a:r>
              <a:rPr lang="es-ES" sz="2000" dirty="0" smtClean="0"/>
              <a:t>Reunir y registrar sugerencias sobre temas para la discusión de interés de los padres.</a:t>
            </a:r>
          </a:p>
          <a:p>
            <a:pPr marL="342900" indent="-342900">
              <a:buAutoNum type="arabicPeriod"/>
            </a:pPr>
            <a:r>
              <a:rPr lang="es-ES" sz="2000" dirty="0" smtClean="0"/>
              <a:t>Establezca un sistema de doble vía de comunicación entre los padres y el Club. Utilizar el teléfono, internet y los correos, no limitarse a contactos personales.</a:t>
            </a:r>
          </a:p>
          <a:p>
            <a:pPr marL="342900" indent="-342900">
              <a:buAutoNum type="arabicPeriod"/>
            </a:pPr>
            <a:r>
              <a:rPr lang="es-ES" sz="2000" dirty="0" smtClean="0"/>
              <a:t>Realizar reuniones regulares interesantes y productivas</a:t>
            </a:r>
          </a:p>
          <a:p>
            <a:pPr marL="342900" indent="-342900">
              <a:buAutoNum type="arabicPeriod"/>
            </a:pPr>
            <a:r>
              <a:rPr lang="es-ES" sz="2000" dirty="0" smtClean="0"/>
              <a:t>Integrar el calendario de los padres al calendario de los niños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6" name="Text Box 2"/>
          <p:cNvSpPr txBox="1">
            <a:spLocks noChangeArrowheads="1"/>
          </p:cNvSpPr>
          <p:nvPr/>
        </p:nvSpPr>
        <p:spPr bwMode="auto">
          <a:xfrm>
            <a:off x="1714480" y="500042"/>
            <a:ext cx="4465637" cy="461665"/>
          </a:xfrm>
          <a:prstGeom prst="rect">
            <a:avLst/>
          </a:prstGeom>
          <a:noFill/>
          <a:ln w="9525">
            <a:noFill/>
            <a:miter lim="800000"/>
            <a:headEnd/>
            <a:tailEnd/>
          </a:ln>
          <a:effectLst/>
        </p:spPr>
        <p:txBody>
          <a:bodyPr>
            <a:spAutoFit/>
          </a:bodyPr>
          <a:lstStyle/>
          <a:p>
            <a:pPr>
              <a:spcBef>
                <a:spcPct val="50000"/>
              </a:spcBef>
            </a:pPr>
            <a:r>
              <a:rPr lang="es-ES" sz="2400" b="1" dirty="0" smtClean="0">
                <a:solidFill>
                  <a:srgbClr val="7030A0"/>
                </a:solidFill>
                <a:latin typeface="Arial" pitchFamily="34" charset="0"/>
                <a:cs typeface="Arial" pitchFamily="34" charset="0"/>
              </a:rPr>
              <a:t>Actividades:</a:t>
            </a:r>
            <a:endParaRPr lang="es-ES" sz="2400" b="1" dirty="0">
              <a:solidFill>
                <a:srgbClr val="7030A0"/>
              </a:solidFill>
              <a:latin typeface="Arial" pitchFamily="34" charset="0"/>
              <a:cs typeface="Arial" pitchFamily="34" charset="0"/>
            </a:endParaRPr>
          </a:p>
        </p:txBody>
      </p:sp>
      <p:sp>
        <p:nvSpPr>
          <p:cNvPr id="17" name="Text Box 4"/>
          <p:cNvSpPr txBox="1">
            <a:spLocks noChangeArrowheads="1"/>
          </p:cNvSpPr>
          <p:nvPr/>
        </p:nvSpPr>
        <p:spPr bwMode="auto">
          <a:xfrm>
            <a:off x="1643042" y="1357298"/>
            <a:ext cx="4608513" cy="4281487"/>
          </a:xfrm>
          <a:prstGeom prst="rect">
            <a:avLst/>
          </a:prstGeom>
          <a:noFill/>
          <a:ln w="9525">
            <a:noFill/>
            <a:miter lim="800000"/>
            <a:headEnd/>
            <a:tailEnd/>
          </a:ln>
          <a:effectLst/>
        </p:spPr>
        <p:txBody>
          <a:bodyPr>
            <a:spAutoFit/>
          </a:bodyPr>
          <a:lstStyle/>
          <a:p>
            <a:pPr>
              <a:spcBef>
                <a:spcPct val="50000"/>
              </a:spcBef>
              <a:buFontTx/>
              <a:buChar char="•"/>
            </a:pPr>
            <a:r>
              <a:rPr lang="es-ES" sz="2200" dirty="0"/>
              <a:t> Invitar a todos los padres de la iglesia que tengan hijos participando del programa de Aventureros</a:t>
            </a:r>
          </a:p>
          <a:p>
            <a:pPr>
              <a:spcBef>
                <a:spcPct val="50000"/>
              </a:spcBef>
              <a:buFontTx/>
              <a:buChar char="•"/>
            </a:pPr>
            <a:r>
              <a:rPr lang="es-ES" sz="2200" dirty="0"/>
              <a:t> Invitar a los consejeros a pertenecer a las redes de apoyo</a:t>
            </a:r>
          </a:p>
          <a:p>
            <a:pPr>
              <a:spcBef>
                <a:spcPct val="50000"/>
              </a:spcBef>
              <a:buFontTx/>
              <a:buChar char="•"/>
            </a:pPr>
            <a:r>
              <a:rPr lang="es-ES" sz="2200" dirty="0"/>
              <a:t>Aplicar el test diagnóstico a los padres.</a:t>
            </a:r>
          </a:p>
          <a:p>
            <a:pPr>
              <a:spcBef>
                <a:spcPct val="50000"/>
              </a:spcBef>
              <a:buFontTx/>
              <a:buChar char="•"/>
            </a:pPr>
            <a:r>
              <a:rPr lang="es-ES" sz="2200" dirty="0"/>
              <a:t> Organizar actividades recreativas para los niños con padres y líderes del club.</a:t>
            </a:r>
          </a:p>
        </p:txBody>
      </p:sp>
      <p:pic>
        <p:nvPicPr>
          <p:cNvPr id="18" name="Picture 5" descr="4"/>
          <p:cNvPicPr>
            <a:picLocks noChangeAspect="1" noChangeArrowheads="1"/>
          </p:cNvPicPr>
          <p:nvPr/>
        </p:nvPicPr>
        <p:blipFill>
          <a:blip r:embed="rId7"/>
          <a:srcRect/>
          <a:stretch>
            <a:fillRect/>
          </a:stretch>
        </p:blipFill>
        <p:spPr bwMode="auto">
          <a:xfrm>
            <a:off x="7000892" y="1571612"/>
            <a:ext cx="1655762" cy="3671888"/>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pic>
        <p:nvPicPr>
          <p:cNvPr id="16" name="Picture 5" descr="5"/>
          <p:cNvPicPr>
            <a:picLocks noChangeAspect="1" noChangeArrowheads="1"/>
          </p:cNvPicPr>
          <p:nvPr/>
        </p:nvPicPr>
        <p:blipFill>
          <a:blip r:embed="rId7"/>
          <a:srcRect/>
          <a:stretch>
            <a:fillRect/>
          </a:stretch>
        </p:blipFill>
        <p:spPr bwMode="auto">
          <a:xfrm>
            <a:off x="1714480" y="1071546"/>
            <a:ext cx="6480175" cy="4144962"/>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6" name="15 Rectángulo"/>
          <p:cNvSpPr/>
          <p:nvPr/>
        </p:nvSpPr>
        <p:spPr>
          <a:xfrm>
            <a:off x="1785918" y="642918"/>
            <a:ext cx="6715172" cy="2585323"/>
          </a:xfrm>
          <a:prstGeom prst="rect">
            <a:avLst/>
          </a:prstGeom>
        </p:spPr>
        <p:txBody>
          <a:bodyPr wrap="square">
            <a:spAutoFit/>
          </a:bodyPr>
          <a:lstStyle/>
          <a:p>
            <a:r>
              <a:rPr lang="es-ES" sz="2400" b="1" dirty="0" smtClean="0">
                <a:solidFill>
                  <a:srgbClr val="7030A0"/>
                </a:solidFill>
              </a:rPr>
              <a:t>Ideas para la programación:</a:t>
            </a:r>
          </a:p>
          <a:p>
            <a:endParaRPr lang="es-ES" sz="2000" dirty="0" smtClean="0">
              <a:solidFill>
                <a:srgbClr val="FF0000"/>
              </a:solidFill>
            </a:endParaRPr>
          </a:p>
          <a:p>
            <a:endParaRPr lang="es-ES" dirty="0" smtClean="0"/>
          </a:p>
          <a:p>
            <a:pPr algn="ctr"/>
            <a:r>
              <a:rPr lang="es-ES" sz="2000" dirty="0" smtClean="0"/>
              <a:t>Hay una inmensa cantidad de materiales, libros, videos, seminarios, programas de autoinstrucción, programas de TV, etc. Todo repleto de ideas provechosas para la Red Familiar de los Aventureros. Averigüe y aprenda todo lo que pueda  con ellos. Amplíe sus horizontes.</a:t>
            </a:r>
          </a:p>
        </p:txBody>
      </p:sp>
      <p:sp>
        <p:nvSpPr>
          <p:cNvPr id="17" name="16 CuadroTexto"/>
          <p:cNvSpPr txBox="1"/>
          <p:nvPr/>
        </p:nvSpPr>
        <p:spPr>
          <a:xfrm>
            <a:off x="1571604" y="3286124"/>
            <a:ext cx="5143536" cy="3170099"/>
          </a:xfrm>
          <a:prstGeom prst="rect">
            <a:avLst/>
          </a:prstGeom>
          <a:noFill/>
        </p:spPr>
        <p:txBody>
          <a:bodyPr wrap="square" rtlCol="0">
            <a:spAutoFit/>
          </a:bodyPr>
          <a:lstStyle/>
          <a:p>
            <a:r>
              <a:rPr lang="es-ES" sz="2000" b="1" dirty="0" smtClean="0"/>
              <a:t>Invitar a Oradores:</a:t>
            </a:r>
          </a:p>
          <a:p>
            <a:r>
              <a:rPr lang="es-ES" sz="2000" dirty="0" smtClean="0"/>
              <a:t>Hay muchos profesionales que pueden ser oradores, pero hay que asegurarse que estos invitados no entrarán en conflicto con los principios adventistas.</a:t>
            </a:r>
          </a:p>
          <a:p>
            <a:r>
              <a:rPr lang="es-ES" sz="2000" dirty="0" smtClean="0"/>
              <a:t>Si el invitado no es de la Iglesia, el coordinador de la RFA debe orientarlo acerca del objetivo de la presentación, el público a ser atendido, los límites para su intervención, el foco de interés, etc.</a:t>
            </a:r>
            <a:endParaRPr lang="es-ES" sz="2000" dirty="0"/>
          </a:p>
        </p:txBody>
      </p:sp>
      <p:pic>
        <p:nvPicPr>
          <p:cNvPr id="32770" name="Picture 2" descr="http://www.oratoria.com.mx/imagenes/oradores2.jpg"/>
          <p:cNvPicPr>
            <a:picLocks noChangeAspect="1" noChangeArrowheads="1"/>
          </p:cNvPicPr>
          <p:nvPr/>
        </p:nvPicPr>
        <p:blipFill>
          <a:blip r:embed="rId7"/>
          <a:srcRect/>
          <a:stretch>
            <a:fillRect/>
          </a:stretch>
        </p:blipFill>
        <p:spPr bwMode="auto">
          <a:xfrm>
            <a:off x="6586569" y="3948130"/>
            <a:ext cx="2486025" cy="19812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6" name="15 CuadroTexto"/>
          <p:cNvSpPr txBox="1"/>
          <p:nvPr/>
        </p:nvSpPr>
        <p:spPr>
          <a:xfrm>
            <a:off x="1643042" y="1142984"/>
            <a:ext cx="7072362" cy="1785104"/>
          </a:xfrm>
          <a:prstGeom prst="rect">
            <a:avLst/>
          </a:prstGeom>
          <a:noFill/>
        </p:spPr>
        <p:txBody>
          <a:bodyPr wrap="square" rtlCol="0">
            <a:spAutoFit/>
          </a:bodyPr>
          <a:lstStyle/>
          <a:p>
            <a:r>
              <a:rPr lang="es-ES" sz="2200" b="1" dirty="0" smtClean="0"/>
              <a:t>Tener un Archivo de Recursos:</a:t>
            </a:r>
          </a:p>
          <a:p>
            <a:r>
              <a:rPr lang="es-ES" sz="2200" dirty="0" smtClean="0"/>
              <a:t>Haz una Biblioteca interna de la RFA, para prestar estos materiales a los padres que tengan necesidad de ellos. Estimula el intercambio o préstamos del material entre los padres.</a:t>
            </a:r>
            <a:endParaRPr lang="es-ES" sz="2200" dirty="0"/>
          </a:p>
        </p:txBody>
      </p:sp>
      <p:pic>
        <p:nvPicPr>
          <p:cNvPr id="31746" name="Picture 2" descr="http://images.ijig.multiply.com/image/983KhIesQ027UbMQsAVJuQ/photos/1M/300x300/456/leemeunc-copia.jpg?et=nScosxQhAIb2QHGaSugDuw&amp;nmid=0"/>
          <p:cNvPicPr>
            <a:picLocks noChangeAspect="1" noChangeArrowheads="1"/>
          </p:cNvPicPr>
          <p:nvPr/>
        </p:nvPicPr>
        <p:blipFill>
          <a:blip r:embed="rId7"/>
          <a:srcRect/>
          <a:stretch>
            <a:fillRect/>
          </a:stretch>
        </p:blipFill>
        <p:spPr bwMode="auto">
          <a:xfrm>
            <a:off x="3571868" y="2857496"/>
            <a:ext cx="2343150" cy="28575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7" name="16 Rectángulo"/>
          <p:cNvSpPr/>
          <p:nvPr/>
        </p:nvSpPr>
        <p:spPr>
          <a:xfrm>
            <a:off x="1843916" y="714356"/>
            <a:ext cx="6942926" cy="1477328"/>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5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Red Familiar de Aventureros</a:t>
            </a:r>
          </a:p>
          <a:p>
            <a:pPr algn="ctr"/>
            <a:r>
              <a:rPr lang="es-ES" sz="45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RFA</a:t>
            </a:r>
            <a:endParaRPr lang="es-ES" sz="45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8" name="17 CuadroTexto"/>
          <p:cNvSpPr txBox="1"/>
          <p:nvPr/>
        </p:nvSpPr>
        <p:spPr>
          <a:xfrm>
            <a:off x="1785918" y="2500306"/>
            <a:ext cx="6643734" cy="3046988"/>
          </a:xfrm>
          <a:prstGeom prst="rect">
            <a:avLst/>
          </a:prstGeom>
          <a:noFill/>
        </p:spPr>
        <p:txBody>
          <a:bodyPr wrap="square" rtlCol="0">
            <a:spAutoFit/>
          </a:bodyPr>
          <a:lstStyle/>
          <a:p>
            <a:pPr algn="just"/>
            <a:r>
              <a:rPr lang="es-ES" sz="2400" b="1" dirty="0" smtClean="0"/>
              <a:t>Propósito:</a:t>
            </a:r>
            <a:r>
              <a:rPr lang="es-ES" sz="2400" dirty="0" smtClean="0"/>
              <a:t> </a:t>
            </a:r>
          </a:p>
          <a:p>
            <a:pPr algn="just"/>
            <a:r>
              <a:rPr lang="es-ES" sz="2400" dirty="0" smtClean="0"/>
              <a:t>Enseñar las técnicas para involucrar y desarrollar la relación de los padres con sus hijos, ayudando a mejorar la calidad de su educación</a:t>
            </a:r>
          </a:p>
          <a:p>
            <a:pPr algn="just"/>
            <a:endParaRPr lang="es-ES" sz="2400" dirty="0" smtClean="0"/>
          </a:p>
          <a:p>
            <a:pPr algn="just"/>
            <a:r>
              <a:rPr lang="es-ES" sz="2400" b="1" dirty="0" smtClean="0"/>
              <a:t>Objetivo:</a:t>
            </a:r>
            <a:r>
              <a:rPr lang="es-ES" sz="2400" dirty="0" smtClean="0"/>
              <a:t> </a:t>
            </a:r>
          </a:p>
          <a:p>
            <a:pPr algn="just"/>
            <a:r>
              <a:rPr lang="es-ES" sz="2400" dirty="0" smtClean="0"/>
              <a:t>Enfatizar la autoridad y responsabilidad de los padres en instruir a sus hijos.</a:t>
            </a:r>
            <a:endParaRPr lang="es-ES"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7" name="16 Rectángulo"/>
          <p:cNvSpPr/>
          <p:nvPr/>
        </p:nvSpPr>
        <p:spPr>
          <a:xfrm>
            <a:off x="1571604" y="1285860"/>
            <a:ext cx="7072362" cy="707886"/>
          </a:xfrm>
          <a:prstGeom prst="rect">
            <a:avLst/>
          </a:prstGeom>
        </p:spPr>
        <p:txBody>
          <a:bodyPr wrap="square">
            <a:spAutoFit/>
          </a:bodyPr>
          <a:lstStyle/>
          <a:p>
            <a:r>
              <a:rPr lang="es-ES" sz="2000" dirty="0" smtClean="0">
                <a:solidFill>
                  <a:srgbClr val="000000"/>
                </a:solidFill>
                <a:latin typeface="Arial" charset="0"/>
              </a:rPr>
              <a:t>Al escoger los temas para la Red Familiar de los Aventureros, recuerde a los padres con intereses especiales</a:t>
            </a:r>
            <a:endParaRPr lang="es-ES" sz="2000" dirty="0"/>
          </a:p>
        </p:txBody>
      </p:sp>
      <p:sp>
        <p:nvSpPr>
          <p:cNvPr id="20" name="Rectangle 3"/>
          <p:cNvSpPr txBox="1">
            <a:spLocks noChangeArrowheads="1"/>
          </p:cNvSpPr>
          <p:nvPr/>
        </p:nvSpPr>
        <p:spPr bwMode="auto">
          <a:xfrm>
            <a:off x="1643042" y="2357430"/>
            <a:ext cx="4286280" cy="392909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80000"/>
              </a:lnSpc>
              <a:spcBef>
                <a:spcPct val="20000"/>
              </a:spcBef>
              <a:spcAft>
                <a:spcPct val="0"/>
              </a:spcAft>
              <a:buClrTx/>
              <a:buSzTx/>
              <a:buFontTx/>
              <a:buChar char="•"/>
              <a:tabLst/>
              <a:defRPr/>
            </a:pPr>
            <a:r>
              <a:rPr kumimoji="0" lang="es-ES" sz="2000" b="0" i="0" u="none" strike="noStrike" kern="0" cap="none" spc="0" normalizeH="0" baseline="0" noProof="0" dirty="0" smtClean="0">
                <a:ln>
                  <a:noFill/>
                </a:ln>
                <a:solidFill>
                  <a:srgbClr val="000000"/>
                </a:solidFill>
                <a:effectLst/>
                <a:uLnTx/>
                <a:uFillTx/>
                <a:latin typeface="Arial"/>
                <a:ea typeface="+mn-ea"/>
                <a:cs typeface="+mn-cs"/>
              </a:rPr>
              <a:t>Padre o madre solos;</a:t>
            </a:r>
          </a:p>
          <a:p>
            <a:pPr marL="342900" marR="0" lvl="0" indent="-342900" algn="l" defTabSz="914400" rtl="0" eaLnBrk="0" fontAlgn="base" latinLnBrk="0" hangingPunct="0">
              <a:lnSpc>
                <a:spcPct val="80000"/>
              </a:lnSpc>
              <a:spcBef>
                <a:spcPct val="20000"/>
              </a:spcBef>
              <a:spcAft>
                <a:spcPct val="0"/>
              </a:spcAft>
              <a:buClrTx/>
              <a:buSzTx/>
              <a:buFontTx/>
              <a:buChar char="•"/>
              <a:tabLst/>
              <a:defRPr/>
            </a:pPr>
            <a:r>
              <a:rPr kumimoji="0" lang="es-ES" sz="2000" b="0" i="0" u="none" strike="noStrike" kern="0" cap="none" spc="0" normalizeH="0" baseline="0" noProof="0" dirty="0" smtClean="0">
                <a:ln>
                  <a:noFill/>
                </a:ln>
                <a:solidFill>
                  <a:srgbClr val="000000"/>
                </a:solidFill>
                <a:effectLst/>
                <a:uLnTx/>
                <a:uFillTx/>
                <a:latin typeface="Arial"/>
                <a:ea typeface="+mn-ea"/>
                <a:cs typeface="+mn-cs"/>
              </a:rPr>
              <a:t>Madre Cristiana y esposo no creyente.</a:t>
            </a:r>
          </a:p>
          <a:p>
            <a:pPr marL="342900" marR="0" lvl="0" indent="-342900" algn="l" defTabSz="914400" rtl="0" eaLnBrk="0" fontAlgn="base" latinLnBrk="0" hangingPunct="0">
              <a:lnSpc>
                <a:spcPct val="80000"/>
              </a:lnSpc>
              <a:spcBef>
                <a:spcPct val="20000"/>
              </a:spcBef>
              <a:spcAft>
                <a:spcPct val="0"/>
              </a:spcAft>
              <a:buClrTx/>
              <a:buSzTx/>
              <a:buFontTx/>
              <a:buChar char="•"/>
              <a:tabLst/>
              <a:defRPr/>
            </a:pPr>
            <a:r>
              <a:rPr kumimoji="0" lang="es-ES" sz="2000" b="0" i="0" u="none" strike="noStrike" kern="0" cap="none" spc="0" normalizeH="0" baseline="0" noProof="0" dirty="0" smtClean="0">
                <a:ln>
                  <a:noFill/>
                </a:ln>
                <a:solidFill>
                  <a:srgbClr val="000000"/>
                </a:solidFill>
                <a:effectLst/>
                <a:uLnTx/>
                <a:uFillTx/>
                <a:latin typeface="Arial"/>
                <a:ea typeface="+mn-ea"/>
                <a:cs typeface="+mn-cs"/>
              </a:rPr>
              <a:t>Padre Cristiano y madre no creyente.</a:t>
            </a:r>
          </a:p>
          <a:p>
            <a:pPr marL="342900" marR="0" lvl="0" indent="-342900" algn="l" defTabSz="914400" rtl="0" eaLnBrk="0" fontAlgn="base" latinLnBrk="0" hangingPunct="0">
              <a:lnSpc>
                <a:spcPct val="80000"/>
              </a:lnSpc>
              <a:spcBef>
                <a:spcPct val="20000"/>
              </a:spcBef>
              <a:spcAft>
                <a:spcPct val="0"/>
              </a:spcAft>
              <a:buClrTx/>
              <a:buSzTx/>
              <a:buFontTx/>
              <a:buChar char="•"/>
              <a:tabLst/>
              <a:defRPr/>
            </a:pPr>
            <a:r>
              <a:rPr kumimoji="0" lang="es-ES" sz="2000" b="0" i="0" u="none" strike="noStrike" kern="0" cap="none" spc="0" normalizeH="0" baseline="0" noProof="0" dirty="0" smtClean="0">
                <a:ln>
                  <a:noFill/>
                </a:ln>
                <a:solidFill>
                  <a:srgbClr val="000000"/>
                </a:solidFill>
                <a:effectLst/>
                <a:uLnTx/>
                <a:uFillTx/>
                <a:latin typeface="Arial"/>
                <a:ea typeface="+mn-ea"/>
                <a:cs typeface="+mn-cs"/>
              </a:rPr>
              <a:t>Rivalidad entre hijos;</a:t>
            </a:r>
          </a:p>
          <a:p>
            <a:pPr marL="342900" marR="0" lvl="0" indent="-342900" algn="l" defTabSz="914400" rtl="0" eaLnBrk="0" fontAlgn="base" latinLnBrk="0" hangingPunct="0">
              <a:lnSpc>
                <a:spcPct val="80000"/>
              </a:lnSpc>
              <a:spcBef>
                <a:spcPct val="20000"/>
              </a:spcBef>
              <a:spcAft>
                <a:spcPct val="0"/>
              </a:spcAft>
              <a:buClrTx/>
              <a:buSzTx/>
              <a:buFontTx/>
              <a:buChar char="•"/>
              <a:tabLst/>
              <a:defRPr/>
            </a:pPr>
            <a:r>
              <a:rPr kumimoji="0" lang="es-ES" sz="2000" b="0" i="0" u="none" strike="noStrike" kern="0" cap="none" spc="0" normalizeH="0" baseline="0" noProof="0" dirty="0" smtClean="0">
                <a:ln>
                  <a:noFill/>
                </a:ln>
                <a:solidFill>
                  <a:srgbClr val="000000"/>
                </a:solidFill>
                <a:effectLst/>
                <a:uLnTx/>
                <a:uFillTx/>
                <a:latin typeface="Arial"/>
                <a:ea typeface="+mn-ea"/>
                <a:cs typeface="+mn-cs"/>
              </a:rPr>
              <a:t>Pérdidas y tristezas;</a:t>
            </a:r>
          </a:p>
          <a:p>
            <a:pPr marL="342900" marR="0" lvl="0" indent="-342900" algn="l" defTabSz="914400" rtl="0" eaLnBrk="0" fontAlgn="base" latinLnBrk="0" hangingPunct="0">
              <a:lnSpc>
                <a:spcPct val="80000"/>
              </a:lnSpc>
              <a:spcBef>
                <a:spcPct val="20000"/>
              </a:spcBef>
              <a:spcAft>
                <a:spcPct val="0"/>
              </a:spcAft>
              <a:buClrTx/>
              <a:buSzTx/>
              <a:buFontTx/>
              <a:buChar char="•"/>
              <a:tabLst/>
              <a:defRPr/>
            </a:pPr>
            <a:r>
              <a:rPr kumimoji="0" lang="es-ES" sz="2000" b="0" i="0" u="none" strike="noStrike" kern="0" cap="none" spc="0" normalizeH="0" baseline="0" noProof="0" dirty="0" smtClean="0">
                <a:ln>
                  <a:noFill/>
                </a:ln>
                <a:solidFill>
                  <a:srgbClr val="000000"/>
                </a:solidFill>
                <a:effectLst/>
                <a:uLnTx/>
                <a:uFillTx/>
                <a:latin typeface="Arial"/>
                <a:ea typeface="+mn-ea"/>
                <a:cs typeface="+mn-cs"/>
              </a:rPr>
              <a:t>Niños con necesidades especiales.</a:t>
            </a:r>
          </a:p>
          <a:p>
            <a:pPr marL="342900" marR="0" lvl="0" indent="-342900" algn="l" defTabSz="914400" rtl="0" eaLnBrk="0" fontAlgn="base" latinLnBrk="0" hangingPunct="0">
              <a:lnSpc>
                <a:spcPct val="80000"/>
              </a:lnSpc>
              <a:spcBef>
                <a:spcPct val="20000"/>
              </a:spcBef>
              <a:spcAft>
                <a:spcPct val="0"/>
              </a:spcAft>
              <a:buClrTx/>
              <a:buSzTx/>
              <a:buFontTx/>
              <a:buChar char="•"/>
              <a:tabLst/>
              <a:defRPr/>
            </a:pPr>
            <a:r>
              <a:rPr kumimoji="0" lang="es-ES" sz="2000" b="0" i="0" u="none" strike="noStrike" kern="0" cap="none" spc="0" normalizeH="0" baseline="0" noProof="0" dirty="0" smtClean="0">
                <a:ln>
                  <a:noFill/>
                </a:ln>
                <a:solidFill>
                  <a:srgbClr val="000000"/>
                </a:solidFill>
                <a:effectLst/>
                <a:uLnTx/>
                <a:uFillTx/>
                <a:latin typeface="Arial"/>
                <a:ea typeface="+mn-ea"/>
                <a:cs typeface="+mn-cs"/>
              </a:rPr>
              <a:t>Necesidades especiales basada en  el aspecto       cultural, nivel de educación o poco conocimiento del idioma local.</a:t>
            </a:r>
          </a:p>
          <a:p>
            <a:pPr marL="342900" marR="0" lvl="0" indent="-342900" algn="l" defTabSz="914400" rtl="0" eaLnBrk="0" fontAlgn="base" latinLnBrk="0" hangingPunct="0">
              <a:lnSpc>
                <a:spcPct val="80000"/>
              </a:lnSpc>
              <a:spcBef>
                <a:spcPct val="20000"/>
              </a:spcBef>
              <a:spcAft>
                <a:spcPct val="0"/>
              </a:spcAft>
              <a:buClrTx/>
              <a:buSzTx/>
              <a:buFontTx/>
              <a:buChar char="•"/>
              <a:tabLst/>
              <a:defRPr/>
            </a:pPr>
            <a:endParaRPr kumimoji="0" lang="es-ES" sz="2000" b="0" i="0" u="none" strike="noStrike" kern="0" cap="none" spc="0" normalizeH="0" baseline="0" noProof="0" dirty="0" smtClean="0">
              <a:ln>
                <a:noFill/>
              </a:ln>
              <a:solidFill>
                <a:srgbClr val="000000"/>
              </a:solidFill>
              <a:effectLst/>
              <a:uLnTx/>
              <a:uFillTx/>
              <a:latin typeface="Arial"/>
              <a:ea typeface="+mn-ea"/>
              <a:cs typeface="+mn-cs"/>
            </a:endParaRPr>
          </a:p>
        </p:txBody>
      </p:sp>
      <p:sp>
        <p:nvSpPr>
          <p:cNvPr id="18" name="17 CuadroTexto"/>
          <p:cNvSpPr txBox="1"/>
          <p:nvPr/>
        </p:nvSpPr>
        <p:spPr>
          <a:xfrm>
            <a:off x="1571604" y="428604"/>
            <a:ext cx="5572164" cy="461665"/>
          </a:xfrm>
          <a:prstGeom prst="rect">
            <a:avLst/>
          </a:prstGeom>
          <a:noFill/>
        </p:spPr>
        <p:txBody>
          <a:bodyPr wrap="square" rtlCol="0">
            <a:spAutoFit/>
          </a:bodyPr>
          <a:lstStyle/>
          <a:p>
            <a:r>
              <a:rPr lang="es-ES" sz="2400" b="1" dirty="0" smtClean="0">
                <a:solidFill>
                  <a:srgbClr val="7030A0"/>
                </a:solidFill>
              </a:rPr>
              <a:t>Padres con intereses especiales:</a:t>
            </a:r>
            <a:endParaRPr lang="es-ES" sz="2400" b="1" dirty="0">
              <a:solidFill>
                <a:srgbClr val="7030A0"/>
              </a:solidFill>
            </a:endParaRPr>
          </a:p>
        </p:txBody>
      </p:sp>
      <p:pic>
        <p:nvPicPr>
          <p:cNvPr id="30722" name="Picture 2" descr="http://2.bp.blogspot.com/_NU3sjv3wbj8/S2-S6_m5JwI/AAAAAAAAA-o/Cu38tuGGDRA/s400/hijos_padres_separados.jpg"/>
          <p:cNvPicPr>
            <a:picLocks noChangeAspect="1" noChangeArrowheads="1"/>
          </p:cNvPicPr>
          <p:nvPr/>
        </p:nvPicPr>
        <p:blipFill>
          <a:blip r:embed="rId7"/>
          <a:srcRect/>
          <a:stretch>
            <a:fillRect/>
          </a:stretch>
        </p:blipFill>
        <p:spPr bwMode="auto">
          <a:xfrm>
            <a:off x="6072198" y="2571744"/>
            <a:ext cx="2571768" cy="321471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7" name="16 Rectángulo"/>
          <p:cNvSpPr/>
          <p:nvPr/>
        </p:nvSpPr>
        <p:spPr>
          <a:xfrm>
            <a:off x="2000232" y="1214422"/>
            <a:ext cx="6727034"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PROGRAMA DE LA RFA</a:t>
            </a:r>
            <a:endParaRPr lang="es-E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29698" name="Picture 2" descr="http://pdelconocimiento.galeon.com/familia.jpg"/>
          <p:cNvPicPr>
            <a:picLocks noChangeAspect="1" noChangeArrowheads="1"/>
          </p:cNvPicPr>
          <p:nvPr/>
        </p:nvPicPr>
        <p:blipFill>
          <a:blip r:embed="rId7"/>
          <a:srcRect/>
          <a:stretch>
            <a:fillRect/>
          </a:stretch>
        </p:blipFill>
        <p:spPr bwMode="auto">
          <a:xfrm>
            <a:off x="3143240" y="2500306"/>
            <a:ext cx="4326271" cy="3376602"/>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6" name="15 Elipse"/>
          <p:cNvSpPr/>
          <p:nvPr/>
        </p:nvSpPr>
        <p:spPr>
          <a:xfrm>
            <a:off x="1928794" y="214290"/>
            <a:ext cx="6072230" cy="571504"/>
          </a:xfrm>
          <a:prstGeom prst="ellipse">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smtClean="0">
                <a:solidFill>
                  <a:srgbClr val="7030A0"/>
                </a:solidFill>
                <a:effectLst>
                  <a:outerShdw blurRad="38100" dist="38100" dir="2700000" algn="tl">
                    <a:srgbClr val="000000">
                      <a:alpha val="43137"/>
                    </a:srgbClr>
                  </a:outerShdw>
                </a:effectLst>
              </a:rPr>
              <a:t>REUNIONES REGULARES</a:t>
            </a:r>
            <a:endParaRPr lang="es-ES" sz="2400" b="1" dirty="0">
              <a:solidFill>
                <a:srgbClr val="7030A0"/>
              </a:solidFill>
              <a:effectLst>
                <a:outerShdw blurRad="38100" dist="38100" dir="2700000" algn="tl">
                  <a:srgbClr val="000000">
                    <a:alpha val="43137"/>
                  </a:srgbClr>
                </a:outerShdw>
              </a:effectLst>
            </a:endParaRPr>
          </a:p>
        </p:txBody>
      </p:sp>
      <p:sp>
        <p:nvSpPr>
          <p:cNvPr id="17" name="16 CuadroTexto"/>
          <p:cNvSpPr txBox="1"/>
          <p:nvPr/>
        </p:nvSpPr>
        <p:spPr>
          <a:xfrm>
            <a:off x="1571604" y="1000108"/>
            <a:ext cx="7572396" cy="757130"/>
          </a:xfrm>
          <a:prstGeom prst="rect">
            <a:avLst/>
          </a:prstGeom>
          <a:noFill/>
        </p:spPr>
        <p:txBody>
          <a:bodyPr wrap="square" rtlCol="0">
            <a:spAutoFit/>
          </a:bodyPr>
          <a:lstStyle/>
          <a:p>
            <a:pPr marL="342900" lvl="0" indent="-342900" algn="ctr" eaLnBrk="0" fontAlgn="base" hangingPunct="0">
              <a:lnSpc>
                <a:spcPct val="80000"/>
              </a:lnSpc>
              <a:spcBef>
                <a:spcPct val="20000"/>
              </a:spcBef>
              <a:spcAft>
                <a:spcPct val="0"/>
              </a:spcAft>
            </a:pPr>
            <a:r>
              <a:rPr lang="es-ES" kern="0" dirty="0" smtClean="0">
                <a:solidFill>
                  <a:srgbClr val="000000"/>
                </a:solidFill>
                <a:latin typeface="Arial"/>
              </a:rPr>
              <a:t>    La duración de una Reunión Formal no debería ser superior a una hora y media, después de este tiempo, todo lo que fuere hecho o decidido corre el riesgo de ser olvidado o mal realizado.</a:t>
            </a:r>
          </a:p>
        </p:txBody>
      </p:sp>
      <p:sp>
        <p:nvSpPr>
          <p:cNvPr id="20" name="Rectangle 5"/>
          <p:cNvSpPr>
            <a:spLocks noChangeArrowheads="1"/>
          </p:cNvSpPr>
          <p:nvPr/>
        </p:nvSpPr>
        <p:spPr bwMode="auto">
          <a:xfrm>
            <a:off x="1509746" y="1785926"/>
            <a:ext cx="7777162" cy="4401205"/>
          </a:xfrm>
          <a:prstGeom prst="rect">
            <a:avLst/>
          </a:prstGeom>
          <a:noFill/>
          <a:ln w="9525">
            <a:noFill/>
            <a:miter lim="800000"/>
            <a:headEnd/>
            <a:tailEnd/>
          </a:ln>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2000" b="1" i="0" u="none" strike="noStrike" kern="0" cap="none" spc="0" normalizeH="0" baseline="0" noProof="0" dirty="0" smtClean="0">
                <a:ln>
                  <a:noFill/>
                </a:ln>
                <a:solidFill>
                  <a:srgbClr val="7030A0"/>
                </a:solidFill>
                <a:effectLst/>
                <a:uLnTx/>
                <a:uFillTx/>
              </a:rPr>
              <a:t>Sugerencia, para el tiempo de Reunión Regular:</a:t>
            </a:r>
          </a:p>
          <a:p>
            <a:pPr marL="0" marR="0" lvl="0" indent="0" defTabSz="914400" eaLnBrk="1" fontAlgn="auto" latinLnBrk="0" hangingPunct="1">
              <a:lnSpc>
                <a:spcPct val="100000"/>
              </a:lnSpc>
              <a:spcBef>
                <a:spcPts val="0"/>
              </a:spcBef>
              <a:spcAft>
                <a:spcPts val="0"/>
              </a:spcAft>
              <a:buClrTx/>
              <a:buSzTx/>
              <a:buFontTx/>
              <a:buNone/>
              <a:tabLst/>
              <a:defRPr/>
            </a:pPr>
            <a:endParaRPr kumimoji="0" lang="es-ES" sz="2000" b="0" i="0" u="none" strike="noStrike" kern="0" cap="none" spc="0" normalizeH="0" baseline="0" noProof="0" dirty="0" smtClean="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ES" sz="2000" b="0" i="0" u="none" strike="noStrike" kern="0" cap="none" spc="0" normalizeH="0" baseline="0" noProof="0" dirty="0" smtClean="0">
                <a:ln>
                  <a:noFill/>
                </a:ln>
                <a:solidFill>
                  <a:sysClr val="windowText" lastClr="000000"/>
                </a:solidFill>
                <a:effectLst/>
                <a:uLnTx/>
                <a:uFillTx/>
              </a:rPr>
              <a:t>	10:00 	Inicio de la reunión.         			</a:t>
            </a:r>
          </a:p>
          <a:p>
            <a:pPr marL="0" marR="0" lvl="0" indent="0" defTabSz="914400" eaLnBrk="1" fontAlgn="auto" latinLnBrk="0" hangingPunct="1">
              <a:lnSpc>
                <a:spcPct val="100000"/>
              </a:lnSpc>
              <a:spcBef>
                <a:spcPts val="0"/>
              </a:spcBef>
              <a:spcAft>
                <a:spcPts val="0"/>
              </a:spcAft>
              <a:buClrTx/>
              <a:buSzTx/>
              <a:buFontTx/>
              <a:buNone/>
              <a:tabLst/>
              <a:defRPr/>
            </a:pPr>
            <a:r>
              <a:rPr kumimoji="0" lang="es-ES" sz="2000" b="0" i="0" u="none" strike="noStrike" kern="0" cap="none" spc="0" normalizeH="0" baseline="0" noProof="0" dirty="0" smtClean="0">
                <a:ln>
                  <a:noFill/>
                </a:ln>
                <a:solidFill>
                  <a:sysClr val="windowText" lastClr="000000"/>
                </a:solidFill>
                <a:effectLst/>
                <a:uLnTx/>
                <a:uFillTx/>
              </a:rPr>
              <a:t>		Bienvenida.</a:t>
            </a:r>
          </a:p>
          <a:p>
            <a:pPr marL="0" marR="0" lvl="0" indent="0" defTabSz="914400" eaLnBrk="1" fontAlgn="auto" latinLnBrk="0" hangingPunct="1">
              <a:lnSpc>
                <a:spcPct val="100000"/>
              </a:lnSpc>
              <a:spcBef>
                <a:spcPts val="0"/>
              </a:spcBef>
              <a:spcAft>
                <a:spcPts val="0"/>
              </a:spcAft>
              <a:buClrTx/>
              <a:buSzTx/>
              <a:buFontTx/>
              <a:buNone/>
              <a:tabLst/>
              <a:defRPr/>
            </a:pPr>
            <a:r>
              <a:rPr kumimoji="0" lang="es-ES" sz="2000" b="0" i="0" u="none" strike="noStrike" kern="0" cap="none" spc="0" normalizeH="0" baseline="0" noProof="0" dirty="0" smtClean="0">
                <a:ln>
                  <a:noFill/>
                </a:ln>
                <a:solidFill>
                  <a:sysClr val="windowText" lastClr="000000"/>
                </a:solidFill>
                <a:effectLst/>
                <a:uLnTx/>
                <a:uFillTx/>
              </a:rPr>
              <a:t>		Presentación de las visitas </a:t>
            </a:r>
          </a:p>
          <a:p>
            <a:pPr marL="0" marR="0" lvl="0" indent="0" defTabSz="914400" eaLnBrk="1" fontAlgn="auto" latinLnBrk="0" hangingPunct="1">
              <a:lnSpc>
                <a:spcPct val="100000"/>
              </a:lnSpc>
              <a:spcBef>
                <a:spcPts val="0"/>
              </a:spcBef>
              <a:spcAft>
                <a:spcPts val="0"/>
              </a:spcAft>
              <a:buClrTx/>
              <a:buSzTx/>
              <a:buFontTx/>
              <a:buNone/>
              <a:tabLst/>
              <a:defRPr/>
            </a:pPr>
            <a:r>
              <a:rPr kumimoji="0" lang="es-ES" sz="2000" b="0" i="0" u="none" strike="noStrike" kern="0" cap="none" spc="0" normalizeH="0" baseline="0" noProof="0" dirty="0" smtClean="0">
                <a:ln>
                  <a:noFill/>
                </a:ln>
                <a:solidFill>
                  <a:sysClr val="windowText" lastClr="000000"/>
                </a:solidFill>
                <a:effectLst/>
                <a:uLnTx/>
                <a:uFillTx/>
              </a:rPr>
              <a:t>		Meditación corta o actividad devocional.</a:t>
            </a:r>
          </a:p>
          <a:p>
            <a:pPr marL="0" marR="0" lvl="0" indent="0" defTabSz="914400" eaLnBrk="1" fontAlgn="auto" latinLnBrk="0" hangingPunct="1">
              <a:lnSpc>
                <a:spcPct val="100000"/>
              </a:lnSpc>
              <a:spcBef>
                <a:spcPts val="0"/>
              </a:spcBef>
              <a:spcAft>
                <a:spcPts val="0"/>
              </a:spcAft>
              <a:buClrTx/>
              <a:buSzTx/>
              <a:buFontTx/>
              <a:buNone/>
              <a:tabLst/>
              <a:defRPr/>
            </a:pPr>
            <a:r>
              <a:rPr kumimoji="0" lang="es-ES" sz="2000" b="0" i="0" u="none" strike="noStrike" kern="0" cap="none" spc="0" normalizeH="0" baseline="0" noProof="0" dirty="0" smtClean="0">
                <a:ln>
                  <a:noFill/>
                </a:ln>
                <a:solidFill>
                  <a:sysClr val="windowText" lastClr="000000"/>
                </a:solidFill>
                <a:effectLst/>
                <a:uLnTx/>
                <a:uFillTx/>
              </a:rPr>
              <a:t>		Oración.</a:t>
            </a:r>
          </a:p>
          <a:p>
            <a:pPr marL="0" marR="0" lvl="0" indent="0" defTabSz="914400" eaLnBrk="1" fontAlgn="auto" latinLnBrk="0" hangingPunct="1">
              <a:lnSpc>
                <a:spcPct val="100000"/>
              </a:lnSpc>
              <a:spcBef>
                <a:spcPts val="0"/>
              </a:spcBef>
              <a:spcAft>
                <a:spcPts val="0"/>
              </a:spcAft>
              <a:buClrTx/>
              <a:buSzTx/>
              <a:buFontTx/>
              <a:buNone/>
              <a:tabLst/>
              <a:defRPr/>
            </a:pPr>
            <a:r>
              <a:rPr kumimoji="0" lang="es-ES" sz="2000" b="0" i="0" u="none" strike="noStrike" kern="0" cap="none" spc="0" normalizeH="0" baseline="0" noProof="0" dirty="0" smtClean="0">
                <a:ln>
                  <a:noFill/>
                </a:ln>
                <a:solidFill>
                  <a:sysClr val="windowText" lastClr="000000"/>
                </a:solidFill>
                <a:effectLst/>
                <a:uLnTx/>
                <a:uFillTx/>
              </a:rPr>
              <a:t>	10:15 	Presentación del trabajo vinculado al programa 		                de los niños </a:t>
            </a:r>
          </a:p>
          <a:p>
            <a:pPr marL="0" marR="0" lvl="0" indent="0" defTabSz="914400" eaLnBrk="1" fontAlgn="auto" latinLnBrk="0" hangingPunct="1">
              <a:lnSpc>
                <a:spcPct val="100000"/>
              </a:lnSpc>
              <a:spcBef>
                <a:spcPts val="0"/>
              </a:spcBef>
              <a:spcAft>
                <a:spcPts val="0"/>
              </a:spcAft>
              <a:buClrTx/>
              <a:buSzTx/>
              <a:buFontTx/>
              <a:buNone/>
              <a:tabLst/>
              <a:defRPr/>
            </a:pPr>
            <a:r>
              <a:rPr kumimoji="0" lang="es-ES" sz="2000" b="0" i="0" u="none" strike="noStrike" kern="0" cap="none" spc="0" normalizeH="0" baseline="0" noProof="0" dirty="0" smtClean="0">
                <a:ln>
                  <a:noFill/>
                </a:ln>
                <a:solidFill>
                  <a:sysClr val="windowText" lastClr="000000"/>
                </a:solidFill>
                <a:effectLst/>
                <a:uLnTx/>
                <a:uFillTx/>
              </a:rPr>
              <a:t>		Distribución de tareas y orientación para realizarlas 	</a:t>
            </a:r>
          </a:p>
          <a:p>
            <a:pPr marL="0" marR="0" lvl="0" indent="0" defTabSz="914400" eaLnBrk="1" fontAlgn="auto" latinLnBrk="0" hangingPunct="1">
              <a:lnSpc>
                <a:spcPct val="100000"/>
              </a:lnSpc>
              <a:spcBef>
                <a:spcPts val="0"/>
              </a:spcBef>
              <a:spcAft>
                <a:spcPts val="0"/>
              </a:spcAft>
              <a:buClrTx/>
              <a:buSzTx/>
              <a:buFontTx/>
              <a:buNone/>
              <a:tabLst/>
              <a:defRPr/>
            </a:pPr>
            <a:r>
              <a:rPr kumimoji="0" lang="es-ES" sz="2000" b="0" i="0" u="none" strike="noStrike" kern="0" cap="none" spc="0" normalizeH="0" baseline="0" noProof="0" dirty="0" smtClean="0">
                <a:ln>
                  <a:noFill/>
                </a:ln>
                <a:solidFill>
                  <a:sysClr val="windowText" lastClr="000000"/>
                </a:solidFill>
                <a:effectLst/>
                <a:uLnTx/>
                <a:uFillTx/>
              </a:rPr>
              <a:t>	10:35 	Actividad  dinámica.</a:t>
            </a:r>
          </a:p>
          <a:p>
            <a:pPr marL="0" marR="0" lvl="0" indent="0" defTabSz="914400" eaLnBrk="1" fontAlgn="auto" latinLnBrk="0" hangingPunct="1">
              <a:lnSpc>
                <a:spcPct val="100000"/>
              </a:lnSpc>
              <a:spcBef>
                <a:spcPts val="0"/>
              </a:spcBef>
              <a:spcAft>
                <a:spcPts val="0"/>
              </a:spcAft>
              <a:buClrTx/>
              <a:buSzTx/>
              <a:buFontTx/>
              <a:buNone/>
              <a:tabLst/>
              <a:defRPr/>
            </a:pPr>
            <a:r>
              <a:rPr kumimoji="0" lang="es-ES" sz="2000" b="0" i="0" u="none" strike="noStrike" kern="0" cap="none" spc="0" normalizeH="0" baseline="0" noProof="0" dirty="0" smtClean="0">
                <a:ln>
                  <a:noFill/>
                </a:ln>
                <a:solidFill>
                  <a:sysClr val="windowText" lastClr="000000"/>
                </a:solidFill>
                <a:effectLst/>
                <a:uLnTx/>
                <a:uFillTx/>
              </a:rPr>
              <a:t>	11:00  	Pequeño intervalo.</a:t>
            </a:r>
          </a:p>
          <a:p>
            <a:pPr marL="0" marR="0" lvl="0" indent="0" defTabSz="914400" eaLnBrk="1" fontAlgn="auto" latinLnBrk="0" hangingPunct="1">
              <a:lnSpc>
                <a:spcPct val="100000"/>
              </a:lnSpc>
              <a:spcBef>
                <a:spcPts val="0"/>
              </a:spcBef>
              <a:spcAft>
                <a:spcPts val="0"/>
              </a:spcAft>
              <a:buClrTx/>
              <a:buSzTx/>
              <a:buFontTx/>
              <a:buNone/>
              <a:tabLst/>
              <a:defRPr/>
            </a:pPr>
            <a:r>
              <a:rPr kumimoji="0" lang="es-ES" sz="2000" b="0" i="0" u="none" strike="noStrike" kern="0" cap="none" spc="0" normalizeH="0" baseline="0" noProof="0" dirty="0" smtClean="0">
                <a:ln>
                  <a:noFill/>
                </a:ln>
                <a:solidFill>
                  <a:sysClr val="windowText" lastClr="000000"/>
                </a:solidFill>
                <a:effectLst/>
                <a:uLnTx/>
                <a:uFillTx/>
              </a:rPr>
              <a:t>	11:05  	Discusión de un tema o seminario del invitado.</a:t>
            </a:r>
          </a:p>
          <a:p>
            <a:pPr marL="0" marR="0" lvl="0" indent="0" defTabSz="914400" eaLnBrk="1" fontAlgn="auto" latinLnBrk="0" hangingPunct="1">
              <a:lnSpc>
                <a:spcPct val="100000"/>
              </a:lnSpc>
              <a:spcBef>
                <a:spcPts val="0"/>
              </a:spcBef>
              <a:spcAft>
                <a:spcPts val="0"/>
              </a:spcAft>
              <a:buClrTx/>
              <a:buSzTx/>
              <a:buFontTx/>
              <a:buNone/>
              <a:tabLst/>
              <a:defRPr/>
            </a:pPr>
            <a:r>
              <a:rPr kumimoji="0" lang="es-ES" sz="2000" b="0" i="0" u="none" strike="noStrike" kern="0" cap="none" spc="0" normalizeH="0" baseline="0" noProof="0" dirty="0" smtClean="0">
                <a:ln>
                  <a:noFill/>
                </a:ln>
                <a:solidFill>
                  <a:sysClr val="windowText" lastClr="000000"/>
                </a:solidFill>
                <a:effectLst/>
                <a:uLnTx/>
                <a:uFillTx/>
              </a:rPr>
              <a:t>	11:30  	Clausura.</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DCP_0082"/>
          <p:cNvPicPr>
            <a:picLocks noChangeAspect="1" noChangeArrowheads="1"/>
          </p:cNvPicPr>
          <p:nvPr/>
        </p:nvPicPr>
        <p:blipFill>
          <a:blip r:embed="rId2" cstate="print"/>
          <a:srcRect/>
          <a:stretch>
            <a:fillRect/>
          </a:stretch>
        </p:blipFill>
        <p:spPr bwMode="auto">
          <a:xfrm>
            <a:off x="6286512" y="2428868"/>
            <a:ext cx="2714644" cy="2036606"/>
          </a:xfrm>
          <a:prstGeom prst="rect">
            <a:avLst/>
          </a:prstGeom>
          <a:noFill/>
          <a:ln w="9525">
            <a:noFill/>
            <a:miter lim="800000"/>
            <a:headEnd/>
            <a:tailEnd/>
          </a:ln>
        </p:spPr>
      </p:pic>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3"/>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4"/>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5"/>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6"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7"/>
            <a:srcRect/>
            <a:stretch>
              <a:fillRect/>
            </a:stretch>
          </p:blipFill>
          <p:spPr bwMode="auto">
            <a:xfrm>
              <a:off x="285720" y="714356"/>
              <a:ext cx="774994" cy="714380"/>
            </a:xfrm>
            <a:prstGeom prst="rect">
              <a:avLst/>
            </a:prstGeom>
            <a:noFill/>
            <a:ln w="9525">
              <a:noFill/>
              <a:miter lim="800000"/>
              <a:headEnd/>
              <a:tailEnd/>
            </a:ln>
            <a:effectLst/>
          </p:spPr>
        </p:pic>
      </p:grpSp>
      <p:sp>
        <p:nvSpPr>
          <p:cNvPr id="16" name="15 Elipse"/>
          <p:cNvSpPr/>
          <p:nvPr/>
        </p:nvSpPr>
        <p:spPr>
          <a:xfrm>
            <a:off x="1928794" y="214290"/>
            <a:ext cx="6072230" cy="571504"/>
          </a:xfrm>
          <a:prstGeom prst="ellipse">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smtClean="0">
                <a:solidFill>
                  <a:srgbClr val="7030A0"/>
                </a:solidFill>
                <a:effectLst>
                  <a:outerShdw blurRad="38100" dist="38100" dir="2700000" algn="tl">
                    <a:srgbClr val="000000">
                      <a:alpha val="43137"/>
                    </a:srgbClr>
                  </a:outerShdw>
                </a:effectLst>
              </a:rPr>
              <a:t>REUNIONES REGULARES</a:t>
            </a:r>
            <a:endParaRPr lang="es-ES" sz="2400" b="1" dirty="0">
              <a:solidFill>
                <a:srgbClr val="7030A0"/>
              </a:solidFill>
              <a:effectLst>
                <a:outerShdw blurRad="38100" dist="38100" dir="2700000" algn="tl">
                  <a:srgbClr val="000000">
                    <a:alpha val="43137"/>
                  </a:srgbClr>
                </a:outerShdw>
              </a:effectLst>
            </a:endParaRPr>
          </a:p>
        </p:txBody>
      </p:sp>
      <p:sp>
        <p:nvSpPr>
          <p:cNvPr id="17" name="16 CuadroTexto"/>
          <p:cNvSpPr txBox="1"/>
          <p:nvPr/>
        </p:nvSpPr>
        <p:spPr>
          <a:xfrm>
            <a:off x="1571604" y="1214422"/>
            <a:ext cx="4857784" cy="5016758"/>
          </a:xfrm>
          <a:prstGeom prst="rect">
            <a:avLst/>
          </a:prstGeom>
          <a:noFill/>
        </p:spPr>
        <p:txBody>
          <a:bodyPr wrap="square" rtlCol="0">
            <a:spAutoFit/>
          </a:bodyPr>
          <a:lstStyle/>
          <a:p>
            <a:pPr marL="342900" lvl="0" indent="-342900" eaLnBrk="0" fontAlgn="base" hangingPunct="0">
              <a:lnSpc>
                <a:spcPct val="80000"/>
              </a:lnSpc>
              <a:spcBef>
                <a:spcPct val="20000"/>
              </a:spcBef>
              <a:spcAft>
                <a:spcPct val="0"/>
              </a:spcAft>
            </a:pPr>
            <a:r>
              <a:rPr lang="es-ES" sz="2000" b="1" kern="0" dirty="0" smtClean="0">
                <a:solidFill>
                  <a:srgbClr val="FF0000"/>
                </a:solidFill>
                <a:latin typeface="Arial"/>
              </a:rPr>
              <a:t>APERTURA:</a:t>
            </a:r>
          </a:p>
          <a:p>
            <a:pPr marL="342900" lvl="0" indent="-342900" eaLnBrk="0" fontAlgn="base" hangingPunct="0">
              <a:lnSpc>
                <a:spcPct val="80000"/>
              </a:lnSpc>
              <a:spcBef>
                <a:spcPct val="20000"/>
              </a:spcBef>
              <a:spcAft>
                <a:spcPct val="0"/>
              </a:spcAft>
            </a:pPr>
            <a:endParaRPr lang="es-ES" sz="2000" b="1" kern="0" dirty="0" smtClean="0">
              <a:solidFill>
                <a:srgbClr val="FF0000"/>
              </a:solidFill>
              <a:latin typeface="Arial" pitchFamily="34" charset="0"/>
              <a:cs typeface="Arial" pitchFamily="34" charset="0"/>
            </a:endParaRPr>
          </a:p>
          <a:p>
            <a:pPr marL="342900" lvl="0" indent="-342900" eaLnBrk="0" fontAlgn="base" hangingPunct="0">
              <a:lnSpc>
                <a:spcPct val="80000"/>
              </a:lnSpc>
              <a:spcBef>
                <a:spcPct val="20000"/>
              </a:spcBef>
              <a:spcAft>
                <a:spcPct val="0"/>
              </a:spcAft>
              <a:buFont typeface="Wingdings" pitchFamily="2" charset="2"/>
              <a:buChar char="Ø"/>
            </a:pPr>
            <a:r>
              <a:rPr lang="es-ES" sz="2000" dirty="0" smtClean="0">
                <a:latin typeface="Arial" pitchFamily="34" charset="0"/>
                <a:cs typeface="Arial" pitchFamily="34" charset="0"/>
              </a:rPr>
              <a:t>El programa de apertura debe realizarse algunos minutos después del comienzo de la reunión de los Aventureros.</a:t>
            </a:r>
          </a:p>
          <a:p>
            <a:pPr marL="342900" lvl="0" indent="-342900" eaLnBrk="0" fontAlgn="base" hangingPunct="0">
              <a:lnSpc>
                <a:spcPct val="80000"/>
              </a:lnSpc>
              <a:spcBef>
                <a:spcPct val="20000"/>
              </a:spcBef>
              <a:spcAft>
                <a:spcPct val="0"/>
              </a:spcAft>
              <a:buFont typeface="Wingdings" pitchFamily="2" charset="2"/>
              <a:buChar char="Ø"/>
            </a:pPr>
            <a:r>
              <a:rPr lang="es-ES" sz="2000" kern="0" dirty="0" smtClean="0">
                <a:latin typeface="Arial" pitchFamily="34" charset="0"/>
                <a:cs typeface="Arial" pitchFamily="34" charset="0"/>
              </a:rPr>
              <a:t>Tener a alguien para recibir a los Padres</a:t>
            </a:r>
          </a:p>
          <a:p>
            <a:pPr marL="342900" lvl="0" indent="-342900" eaLnBrk="0" fontAlgn="base" hangingPunct="0">
              <a:lnSpc>
                <a:spcPct val="80000"/>
              </a:lnSpc>
              <a:spcBef>
                <a:spcPct val="20000"/>
              </a:spcBef>
              <a:spcAft>
                <a:spcPct val="0"/>
              </a:spcAft>
              <a:buFont typeface="Wingdings" pitchFamily="2" charset="2"/>
              <a:buChar char="Ø"/>
            </a:pPr>
            <a:r>
              <a:rPr lang="es-ES" sz="2000" kern="0" dirty="0" smtClean="0">
                <a:latin typeface="Arial" pitchFamily="34" charset="0"/>
                <a:cs typeface="Arial" pitchFamily="34" charset="0"/>
              </a:rPr>
              <a:t>Señalar el inicio de la reunión, no permitir que las conversaciones y el ruido se prolongue.</a:t>
            </a:r>
          </a:p>
          <a:p>
            <a:pPr marL="342900" lvl="0" indent="-342900" eaLnBrk="0" fontAlgn="base" hangingPunct="0">
              <a:lnSpc>
                <a:spcPct val="80000"/>
              </a:lnSpc>
              <a:spcBef>
                <a:spcPct val="20000"/>
              </a:spcBef>
              <a:spcAft>
                <a:spcPct val="0"/>
              </a:spcAft>
              <a:buFont typeface="Wingdings" pitchFamily="2" charset="2"/>
              <a:buChar char="Ø"/>
            </a:pPr>
            <a:r>
              <a:rPr lang="es-ES" sz="2000" kern="0" dirty="0" smtClean="0">
                <a:latin typeface="Arial" pitchFamily="34" charset="0"/>
                <a:cs typeface="Arial" pitchFamily="34" charset="0"/>
              </a:rPr>
              <a:t>Dar bienvenida general y agradecer la presencia de todos.</a:t>
            </a:r>
          </a:p>
          <a:p>
            <a:pPr marL="342900" lvl="0" indent="-342900" eaLnBrk="0" fontAlgn="base" hangingPunct="0">
              <a:lnSpc>
                <a:spcPct val="80000"/>
              </a:lnSpc>
              <a:spcBef>
                <a:spcPct val="20000"/>
              </a:spcBef>
              <a:spcAft>
                <a:spcPct val="0"/>
              </a:spcAft>
              <a:buFont typeface="Wingdings" pitchFamily="2" charset="2"/>
              <a:buChar char="Ø"/>
            </a:pPr>
            <a:r>
              <a:rPr lang="es-ES" sz="2000" kern="0" dirty="0" smtClean="0">
                <a:latin typeface="Arial" pitchFamily="34" charset="0"/>
                <a:cs typeface="Arial" pitchFamily="34" charset="0"/>
              </a:rPr>
              <a:t>Destacar a los invitados.</a:t>
            </a:r>
          </a:p>
          <a:p>
            <a:pPr marL="342900" lvl="0" indent="-342900" eaLnBrk="0" fontAlgn="base" hangingPunct="0">
              <a:lnSpc>
                <a:spcPct val="80000"/>
              </a:lnSpc>
              <a:spcBef>
                <a:spcPct val="20000"/>
              </a:spcBef>
              <a:spcAft>
                <a:spcPct val="0"/>
              </a:spcAft>
              <a:buFont typeface="Wingdings" pitchFamily="2" charset="2"/>
              <a:buChar char="Ø"/>
            </a:pPr>
            <a:r>
              <a:rPr lang="es-ES" sz="2000" kern="0" dirty="0" smtClean="0">
                <a:latin typeface="Arial" pitchFamily="34" charset="0"/>
                <a:cs typeface="Arial" pitchFamily="34" charset="0"/>
              </a:rPr>
              <a:t>Presentar la Meditación, explicando su objetivo.</a:t>
            </a:r>
          </a:p>
          <a:p>
            <a:pPr marL="342900" lvl="0" indent="-342900" eaLnBrk="0" fontAlgn="base" hangingPunct="0">
              <a:lnSpc>
                <a:spcPct val="80000"/>
              </a:lnSpc>
              <a:spcBef>
                <a:spcPct val="20000"/>
              </a:spcBef>
              <a:spcAft>
                <a:spcPct val="0"/>
              </a:spcAft>
              <a:buFont typeface="Wingdings" pitchFamily="2" charset="2"/>
              <a:buChar char="Ø"/>
            </a:pPr>
            <a:r>
              <a:rPr lang="es-ES" sz="2000" kern="0" dirty="0" smtClean="0">
                <a:latin typeface="Arial" pitchFamily="34" charset="0"/>
                <a:cs typeface="Arial" pitchFamily="34" charset="0"/>
              </a:rPr>
              <a:t>Orar, cuidado con las oraciones largas.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7" name="16 CuadroTexto"/>
          <p:cNvSpPr txBox="1"/>
          <p:nvPr/>
        </p:nvSpPr>
        <p:spPr>
          <a:xfrm>
            <a:off x="1500166" y="857232"/>
            <a:ext cx="7215238" cy="5804666"/>
          </a:xfrm>
          <a:prstGeom prst="rect">
            <a:avLst/>
          </a:prstGeom>
          <a:noFill/>
        </p:spPr>
        <p:txBody>
          <a:bodyPr wrap="square" rtlCol="0">
            <a:spAutoFit/>
          </a:bodyPr>
          <a:lstStyle/>
          <a:p>
            <a:pPr marL="342900" lvl="0" indent="-342900" eaLnBrk="0" fontAlgn="base" hangingPunct="0">
              <a:lnSpc>
                <a:spcPct val="80000"/>
              </a:lnSpc>
              <a:spcBef>
                <a:spcPct val="20000"/>
              </a:spcBef>
              <a:spcAft>
                <a:spcPct val="0"/>
              </a:spcAft>
            </a:pPr>
            <a:r>
              <a:rPr lang="es-ES" b="1" kern="0" dirty="0" smtClean="0">
                <a:solidFill>
                  <a:srgbClr val="FF0000"/>
                </a:solidFill>
                <a:latin typeface="Arial" pitchFamily="34" charset="0"/>
                <a:cs typeface="Arial" pitchFamily="34" charset="0"/>
              </a:rPr>
              <a:t>TAREAS A REALI ZAR:</a:t>
            </a:r>
          </a:p>
          <a:p>
            <a:pPr marL="342900" lvl="0" indent="-342900" eaLnBrk="0" fontAlgn="base" hangingPunct="0">
              <a:lnSpc>
                <a:spcPct val="80000"/>
              </a:lnSpc>
              <a:spcBef>
                <a:spcPct val="20000"/>
              </a:spcBef>
              <a:spcAft>
                <a:spcPct val="0"/>
              </a:spcAft>
            </a:pPr>
            <a:endParaRPr lang="es-ES" b="1" kern="0" dirty="0" smtClean="0">
              <a:solidFill>
                <a:srgbClr val="FF0000"/>
              </a:solidFill>
              <a:latin typeface="Arial" pitchFamily="34" charset="0"/>
              <a:cs typeface="Arial" pitchFamily="34" charset="0"/>
            </a:endParaRPr>
          </a:p>
          <a:p>
            <a:pPr marL="342900" lvl="0" indent="-342900" eaLnBrk="0" fontAlgn="base" hangingPunct="0">
              <a:lnSpc>
                <a:spcPct val="80000"/>
              </a:lnSpc>
              <a:spcBef>
                <a:spcPct val="20000"/>
              </a:spcBef>
              <a:spcAft>
                <a:spcPct val="0"/>
              </a:spcAft>
              <a:buFont typeface="Wingdings" pitchFamily="2" charset="2"/>
              <a:buChar char="Ø"/>
            </a:pPr>
            <a:r>
              <a:rPr lang="es-ES" kern="0" dirty="0" smtClean="0">
                <a:latin typeface="Arial" pitchFamily="34" charset="0"/>
                <a:cs typeface="Arial" pitchFamily="34" charset="0"/>
              </a:rPr>
              <a:t>Presentar las tareas por escrito</a:t>
            </a:r>
          </a:p>
          <a:p>
            <a:pPr marL="342900" lvl="0" indent="-342900" eaLnBrk="0" fontAlgn="base" hangingPunct="0">
              <a:lnSpc>
                <a:spcPct val="80000"/>
              </a:lnSpc>
              <a:spcBef>
                <a:spcPct val="20000"/>
              </a:spcBef>
              <a:spcAft>
                <a:spcPct val="0"/>
              </a:spcAft>
              <a:buFont typeface="Wingdings" pitchFamily="2" charset="2"/>
              <a:buChar char="Ø"/>
            </a:pPr>
            <a:r>
              <a:rPr lang="es-ES" kern="0" dirty="0" smtClean="0">
                <a:latin typeface="Arial" pitchFamily="34" charset="0"/>
                <a:cs typeface="Arial" pitchFamily="34" charset="0"/>
              </a:rPr>
              <a:t>Dar explicaciones rápidas sobre las actividades</a:t>
            </a:r>
          </a:p>
          <a:p>
            <a:pPr marL="342900" lvl="0" indent="-342900" eaLnBrk="0" fontAlgn="base" hangingPunct="0">
              <a:lnSpc>
                <a:spcPct val="80000"/>
              </a:lnSpc>
              <a:spcBef>
                <a:spcPct val="20000"/>
              </a:spcBef>
              <a:spcAft>
                <a:spcPct val="0"/>
              </a:spcAft>
              <a:buFont typeface="Wingdings" pitchFamily="2" charset="2"/>
              <a:buChar char="Ø"/>
            </a:pPr>
            <a:r>
              <a:rPr lang="es-ES" kern="0" dirty="0" smtClean="0">
                <a:latin typeface="Arial" pitchFamily="34" charset="0"/>
                <a:cs typeface="Arial" pitchFamily="34" charset="0"/>
              </a:rPr>
              <a:t>Evite hablar las mismas cosas que están escritas</a:t>
            </a:r>
          </a:p>
          <a:p>
            <a:pPr marL="342900" lvl="0" indent="-342900" eaLnBrk="0" fontAlgn="base" hangingPunct="0">
              <a:lnSpc>
                <a:spcPct val="80000"/>
              </a:lnSpc>
              <a:spcBef>
                <a:spcPct val="20000"/>
              </a:spcBef>
              <a:spcAft>
                <a:spcPct val="0"/>
              </a:spcAft>
              <a:buFont typeface="Wingdings" pitchFamily="2" charset="2"/>
              <a:buChar char="Ø"/>
            </a:pPr>
            <a:r>
              <a:rPr lang="es-ES" kern="0" dirty="0" smtClean="0">
                <a:latin typeface="Arial" pitchFamily="34" charset="0"/>
                <a:cs typeface="Arial" pitchFamily="34" charset="0"/>
              </a:rPr>
              <a:t>Permitir preguntas sólo enfocadas al tema</a:t>
            </a:r>
          </a:p>
          <a:p>
            <a:pPr marL="342900" lvl="0" indent="-342900" eaLnBrk="0" fontAlgn="base" hangingPunct="0">
              <a:lnSpc>
                <a:spcPct val="80000"/>
              </a:lnSpc>
              <a:spcBef>
                <a:spcPct val="20000"/>
              </a:spcBef>
              <a:spcAft>
                <a:spcPct val="0"/>
              </a:spcAft>
            </a:pPr>
            <a:endParaRPr lang="es-ES" kern="0" dirty="0" smtClean="0">
              <a:latin typeface="Arial" pitchFamily="34" charset="0"/>
              <a:cs typeface="Arial" pitchFamily="34" charset="0"/>
            </a:endParaRPr>
          </a:p>
          <a:p>
            <a:pPr marL="342900" indent="-342900" eaLnBrk="0" fontAlgn="base" hangingPunct="0">
              <a:lnSpc>
                <a:spcPct val="80000"/>
              </a:lnSpc>
              <a:spcBef>
                <a:spcPct val="20000"/>
              </a:spcBef>
              <a:spcAft>
                <a:spcPct val="0"/>
              </a:spcAft>
            </a:pPr>
            <a:r>
              <a:rPr lang="es-ES" b="1" kern="0" dirty="0" smtClean="0">
                <a:solidFill>
                  <a:srgbClr val="FF0000"/>
                </a:solidFill>
                <a:latin typeface="Arial" pitchFamily="34" charset="0"/>
                <a:cs typeface="Arial" pitchFamily="34" charset="0"/>
              </a:rPr>
              <a:t>ACTIVIDADES DINÁMICAS:</a:t>
            </a:r>
          </a:p>
          <a:p>
            <a:pPr marL="342900" indent="-342900" eaLnBrk="0" fontAlgn="base" hangingPunct="0">
              <a:lnSpc>
                <a:spcPct val="80000"/>
              </a:lnSpc>
              <a:spcBef>
                <a:spcPct val="20000"/>
              </a:spcBef>
              <a:spcAft>
                <a:spcPct val="0"/>
              </a:spcAft>
            </a:pPr>
            <a:endParaRPr lang="es-ES" b="1" kern="0" dirty="0" smtClean="0">
              <a:solidFill>
                <a:srgbClr val="FF0000"/>
              </a:solidFill>
              <a:latin typeface="Arial" pitchFamily="34" charset="0"/>
              <a:cs typeface="Arial" pitchFamily="34" charset="0"/>
            </a:endParaRPr>
          </a:p>
          <a:p>
            <a:pPr marL="342900" indent="-342900" eaLnBrk="0" fontAlgn="base" hangingPunct="0">
              <a:lnSpc>
                <a:spcPct val="80000"/>
              </a:lnSpc>
              <a:spcBef>
                <a:spcPct val="20000"/>
              </a:spcBef>
              <a:spcAft>
                <a:spcPct val="0"/>
              </a:spcAft>
              <a:buFont typeface="Wingdings" pitchFamily="2" charset="2"/>
              <a:buChar char="Ø"/>
            </a:pPr>
            <a:r>
              <a:rPr lang="es-ES" dirty="0" smtClean="0">
                <a:solidFill>
                  <a:srgbClr val="000000"/>
                </a:solidFill>
                <a:latin typeface="Arial" pitchFamily="34" charset="0"/>
                <a:cs typeface="Arial" pitchFamily="34" charset="0"/>
              </a:rPr>
              <a:t>Aproveche para, </a:t>
            </a:r>
            <a:r>
              <a:rPr lang="es-ES" b="1" dirty="0" smtClean="0">
                <a:solidFill>
                  <a:srgbClr val="000000"/>
                </a:solidFill>
                <a:latin typeface="Arial" pitchFamily="34" charset="0"/>
                <a:cs typeface="Arial" pitchFamily="34" charset="0"/>
              </a:rPr>
              <a:t>antes </a:t>
            </a:r>
            <a:r>
              <a:rPr lang="es-ES" dirty="0" smtClean="0">
                <a:solidFill>
                  <a:srgbClr val="000000"/>
                </a:solidFill>
                <a:latin typeface="Arial" pitchFamily="34" charset="0"/>
                <a:cs typeface="Arial" pitchFamily="34" charset="0"/>
              </a:rPr>
              <a:t>de iniciar su actividad dinámica, presentar la fecha y lugar previsto para la próxima Reunión.</a:t>
            </a:r>
          </a:p>
          <a:p>
            <a:pPr marL="342900" indent="-342900" eaLnBrk="0" fontAlgn="base" hangingPunct="0">
              <a:lnSpc>
                <a:spcPct val="80000"/>
              </a:lnSpc>
              <a:spcBef>
                <a:spcPct val="20000"/>
              </a:spcBef>
              <a:spcAft>
                <a:spcPct val="0"/>
              </a:spcAft>
              <a:buFont typeface="Wingdings" pitchFamily="2" charset="2"/>
              <a:buChar char="Ø"/>
            </a:pPr>
            <a:r>
              <a:rPr lang="es-ES" dirty="0" smtClean="0">
                <a:latin typeface="Arial" pitchFamily="34" charset="0"/>
                <a:cs typeface="Arial" pitchFamily="34" charset="0"/>
              </a:rPr>
              <a:t>Actividades dinámicas tienen que ver  con el “ambiente” que tu estas creando desde el momento en que recibió  a los padres, antes mismo de que la reunión comience.</a:t>
            </a:r>
          </a:p>
          <a:p>
            <a:pPr marL="342900" indent="-342900" eaLnBrk="0" fontAlgn="base" hangingPunct="0">
              <a:lnSpc>
                <a:spcPct val="80000"/>
              </a:lnSpc>
              <a:spcBef>
                <a:spcPct val="20000"/>
              </a:spcBef>
              <a:spcAft>
                <a:spcPct val="0"/>
              </a:spcAft>
              <a:buFont typeface="Wingdings" pitchFamily="2" charset="2"/>
              <a:buChar char="Ø"/>
            </a:pPr>
            <a:r>
              <a:rPr lang="es-ES" dirty="0" smtClean="0">
                <a:latin typeface="Arial" pitchFamily="34" charset="0"/>
                <a:cs typeface="Arial" pitchFamily="34" charset="0"/>
              </a:rPr>
              <a:t>Este clima de amistad, simpatía y sin presión va dejar a las personas  libres para opinar y sugirieren  soluciones para los asuntos discutidos. </a:t>
            </a:r>
          </a:p>
          <a:p>
            <a:pPr marL="342900" indent="-342900" eaLnBrk="0" fontAlgn="base" hangingPunct="0">
              <a:lnSpc>
                <a:spcPct val="80000"/>
              </a:lnSpc>
              <a:spcBef>
                <a:spcPct val="20000"/>
              </a:spcBef>
              <a:spcAft>
                <a:spcPct val="0"/>
              </a:spcAft>
              <a:buFont typeface="Wingdings" pitchFamily="2" charset="2"/>
              <a:buChar char="Ø"/>
            </a:pPr>
            <a:r>
              <a:rPr lang="es-ES" dirty="0" smtClean="0">
                <a:latin typeface="Arial" pitchFamily="34" charset="0"/>
                <a:cs typeface="Arial" pitchFamily="34" charset="0"/>
              </a:rPr>
              <a:t>Al terminar su actividad dinámica, coordine un tiempo de intervalo y una señal con lo cual  se llamará a los padres de vuelta a la reunión.</a:t>
            </a:r>
          </a:p>
          <a:p>
            <a:pPr marL="342900" indent="-342900" eaLnBrk="0" fontAlgn="base" hangingPunct="0">
              <a:lnSpc>
                <a:spcPct val="80000"/>
              </a:lnSpc>
              <a:spcBef>
                <a:spcPct val="20000"/>
              </a:spcBef>
              <a:spcAft>
                <a:spcPct val="0"/>
              </a:spcAft>
              <a:buFont typeface="Wingdings" pitchFamily="2" charset="2"/>
              <a:buChar char="Ø"/>
            </a:pPr>
            <a:endParaRPr lang="es-ES" sz="2000" b="1" kern="0" dirty="0" smtClean="0">
              <a:solidFill>
                <a:srgbClr val="FF0000"/>
              </a:solidFill>
              <a:latin typeface="Arial"/>
            </a:endParaRPr>
          </a:p>
          <a:p>
            <a:pPr marL="342900" lvl="0" indent="-342900" eaLnBrk="0" fontAlgn="base" hangingPunct="0">
              <a:lnSpc>
                <a:spcPct val="80000"/>
              </a:lnSpc>
              <a:spcBef>
                <a:spcPct val="20000"/>
              </a:spcBef>
              <a:spcAft>
                <a:spcPct val="0"/>
              </a:spcAft>
            </a:pPr>
            <a:endParaRPr lang="es-ES" sz="2000" kern="0" dirty="0" smtClean="0">
              <a:latin typeface="Arial" pitchFamily="34" charset="0"/>
              <a:cs typeface="Arial" pitchFamily="34" charset="0"/>
            </a:endParaRPr>
          </a:p>
        </p:txBody>
      </p:sp>
      <p:pic>
        <p:nvPicPr>
          <p:cNvPr id="26626" name="Picture 2" descr="http://www.rinconsolidario.org/jesusmariaburgos/departamentos/TIC/wordpress/wp-content/uploads/2009/12/anavegar10.jpg"/>
          <p:cNvPicPr>
            <a:picLocks noChangeAspect="1" noChangeArrowheads="1"/>
          </p:cNvPicPr>
          <p:nvPr/>
        </p:nvPicPr>
        <p:blipFill>
          <a:blip r:embed="rId7"/>
          <a:srcRect/>
          <a:stretch>
            <a:fillRect/>
          </a:stretch>
        </p:blipFill>
        <p:spPr bwMode="auto">
          <a:xfrm>
            <a:off x="6929454" y="1071546"/>
            <a:ext cx="2214546" cy="1900606"/>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7" name="16 CuadroTexto"/>
          <p:cNvSpPr txBox="1"/>
          <p:nvPr/>
        </p:nvSpPr>
        <p:spPr>
          <a:xfrm>
            <a:off x="1643042" y="1071546"/>
            <a:ext cx="7215238" cy="5250668"/>
          </a:xfrm>
          <a:prstGeom prst="rect">
            <a:avLst/>
          </a:prstGeom>
          <a:noFill/>
        </p:spPr>
        <p:txBody>
          <a:bodyPr wrap="square" rtlCol="0">
            <a:spAutoFit/>
          </a:bodyPr>
          <a:lstStyle/>
          <a:p>
            <a:pPr marL="342900" lvl="0" indent="-342900" eaLnBrk="0" fontAlgn="base" hangingPunct="0">
              <a:lnSpc>
                <a:spcPct val="80000"/>
              </a:lnSpc>
              <a:spcBef>
                <a:spcPct val="20000"/>
              </a:spcBef>
              <a:spcAft>
                <a:spcPct val="0"/>
              </a:spcAft>
            </a:pPr>
            <a:r>
              <a:rPr lang="es-ES" b="1" kern="0" dirty="0" smtClean="0">
                <a:solidFill>
                  <a:srgbClr val="FF0000"/>
                </a:solidFill>
                <a:latin typeface="Arial" pitchFamily="34" charset="0"/>
                <a:cs typeface="Arial" pitchFamily="34" charset="0"/>
              </a:rPr>
              <a:t>INTERVALO (OPCIONAL):</a:t>
            </a:r>
          </a:p>
          <a:p>
            <a:pPr marL="342900" lvl="0" indent="-342900" eaLnBrk="0" fontAlgn="base" hangingPunct="0">
              <a:lnSpc>
                <a:spcPct val="80000"/>
              </a:lnSpc>
              <a:spcBef>
                <a:spcPct val="20000"/>
              </a:spcBef>
              <a:spcAft>
                <a:spcPct val="0"/>
              </a:spcAft>
            </a:pPr>
            <a:endParaRPr lang="es-ES" kern="0" dirty="0" smtClean="0">
              <a:latin typeface="Arial" pitchFamily="34" charset="0"/>
              <a:cs typeface="Arial" pitchFamily="34" charset="0"/>
            </a:endParaRPr>
          </a:p>
          <a:p>
            <a:pPr marL="342900" lvl="0" indent="-342900" eaLnBrk="0" fontAlgn="base" hangingPunct="0">
              <a:lnSpc>
                <a:spcPct val="80000"/>
              </a:lnSpc>
              <a:spcBef>
                <a:spcPct val="20000"/>
              </a:spcBef>
              <a:spcAft>
                <a:spcPct val="0"/>
              </a:spcAft>
              <a:buFont typeface="Wingdings" pitchFamily="2" charset="2"/>
              <a:buChar char="Ø"/>
            </a:pPr>
            <a:r>
              <a:rPr lang="es-ES" kern="0" dirty="0" smtClean="0">
                <a:latin typeface="Arial" pitchFamily="34" charset="0"/>
                <a:cs typeface="Arial" pitchFamily="34" charset="0"/>
              </a:rPr>
              <a:t>Oportunidad de interacción entre padres</a:t>
            </a:r>
          </a:p>
          <a:p>
            <a:pPr marL="342900" lvl="0" indent="-342900" eaLnBrk="0" fontAlgn="base" hangingPunct="0">
              <a:lnSpc>
                <a:spcPct val="80000"/>
              </a:lnSpc>
              <a:spcBef>
                <a:spcPct val="20000"/>
              </a:spcBef>
              <a:spcAft>
                <a:spcPct val="0"/>
              </a:spcAft>
              <a:buFont typeface="Wingdings" pitchFamily="2" charset="2"/>
              <a:buChar char="Ø"/>
            </a:pPr>
            <a:r>
              <a:rPr lang="es-ES" kern="0" dirty="0" smtClean="0">
                <a:latin typeface="Arial" pitchFamily="34" charset="0"/>
                <a:cs typeface="Arial" pitchFamily="34" charset="0"/>
              </a:rPr>
              <a:t>Se puede servir un jugo o café</a:t>
            </a:r>
          </a:p>
          <a:p>
            <a:pPr marL="342900" lvl="0" indent="-342900" eaLnBrk="0" fontAlgn="base" hangingPunct="0">
              <a:lnSpc>
                <a:spcPct val="80000"/>
              </a:lnSpc>
              <a:spcBef>
                <a:spcPct val="20000"/>
              </a:spcBef>
              <a:spcAft>
                <a:spcPct val="0"/>
              </a:spcAft>
              <a:buFont typeface="Wingdings" pitchFamily="2" charset="2"/>
              <a:buChar char="Ø"/>
            </a:pPr>
            <a:r>
              <a:rPr lang="es-ES" kern="0" dirty="0" smtClean="0">
                <a:latin typeface="Arial" pitchFamily="34" charset="0"/>
                <a:cs typeface="Arial" pitchFamily="34" charset="0"/>
              </a:rPr>
              <a:t>No servir, sólo indicar el lugar donde ellos mismo pueden hacerlo. Esta estrategia llevará a muchos de ellos a encontrarse y conversar.</a:t>
            </a:r>
          </a:p>
          <a:p>
            <a:pPr marL="342900" lvl="0" indent="-342900" eaLnBrk="0" fontAlgn="base" hangingPunct="0">
              <a:lnSpc>
                <a:spcPct val="80000"/>
              </a:lnSpc>
              <a:spcBef>
                <a:spcPct val="20000"/>
              </a:spcBef>
              <a:spcAft>
                <a:spcPct val="0"/>
              </a:spcAft>
              <a:buFont typeface="Wingdings" pitchFamily="2" charset="2"/>
              <a:buChar char="Ø"/>
            </a:pPr>
            <a:endParaRPr lang="es-ES" kern="0" dirty="0" smtClean="0">
              <a:latin typeface="Arial" pitchFamily="34" charset="0"/>
              <a:cs typeface="Arial" pitchFamily="34" charset="0"/>
            </a:endParaRPr>
          </a:p>
          <a:p>
            <a:pPr marL="342900" indent="-342900" eaLnBrk="0" fontAlgn="base" hangingPunct="0">
              <a:lnSpc>
                <a:spcPct val="80000"/>
              </a:lnSpc>
              <a:spcBef>
                <a:spcPct val="20000"/>
              </a:spcBef>
              <a:spcAft>
                <a:spcPct val="0"/>
              </a:spcAft>
            </a:pPr>
            <a:r>
              <a:rPr lang="es-ES" b="1" kern="0" dirty="0" smtClean="0">
                <a:solidFill>
                  <a:srgbClr val="FF0000"/>
                </a:solidFill>
                <a:latin typeface="Arial" pitchFamily="34" charset="0"/>
                <a:cs typeface="Arial" pitchFamily="34" charset="0"/>
              </a:rPr>
              <a:t>DISCUSIÓN DE UN TEMA O CHARLA DE INVITADO:</a:t>
            </a:r>
          </a:p>
          <a:p>
            <a:pPr marL="342900" indent="-342900" eaLnBrk="0" fontAlgn="base" hangingPunct="0">
              <a:lnSpc>
                <a:spcPct val="80000"/>
              </a:lnSpc>
              <a:spcBef>
                <a:spcPct val="20000"/>
              </a:spcBef>
              <a:spcAft>
                <a:spcPct val="0"/>
              </a:spcAft>
            </a:pPr>
            <a:endParaRPr lang="es-ES" b="1" kern="0" dirty="0" smtClean="0">
              <a:solidFill>
                <a:srgbClr val="FF0000"/>
              </a:solidFill>
              <a:latin typeface="Arial" pitchFamily="34" charset="0"/>
              <a:cs typeface="Arial" pitchFamily="34" charset="0"/>
            </a:endParaRPr>
          </a:p>
          <a:p>
            <a:pPr marL="342900" indent="-342900" eaLnBrk="0" fontAlgn="base" hangingPunct="0">
              <a:lnSpc>
                <a:spcPct val="80000"/>
              </a:lnSpc>
              <a:spcBef>
                <a:spcPct val="20000"/>
              </a:spcBef>
              <a:spcAft>
                <a:spcPct val="0"/>
              </a:spcAft>
              <a:buFont typeface="Wingdings" pitchFamily="2" charset="2"/>
              <a:buChar char="Ø"/>
            </a:pPr>
            <a:r>
              <a:rPr lang="es-ES" kern="0" dirty="0" smtClean="0">
                <a:latin typeface="Arial" pitchFamily="34" charset="0"/>
                <a:cs typeface="Arial" pitchFamily="34" charset="0"/>
              </a:rPr>
              <a:t>Parte fundamental de la Reunión</a:t>
            </a:r>
          </a:p>
          <a:p>
            <a:pPr marL="342900" indent="-342900" eaLnBrk="0" fontAlgn="base" hangingPunct="0">
              <a:lnSpc>
                <a:spcPct val="80000"/>
              </a:lnSpc>
              <a:spcBef>
                <a:spcPct val="20000"/>
              </a:spcBef>
              <a:spcAft>
                <a:spcPct val="0"/>
              </a:spcAft>
              <a:buFont typeface="Wingdings" pitchFamily="2" charset="2"/>
              <a:buChar char="Ø"/>
            </a:pPr>
            <a:r>
              <a:rPr lang="es-ES" kern="0" dirty="0" smtClean="0">
                <a:latin typeface="Arial" pitchFamily="34" charset="0"/>
                <a:cs typeface="Arial" pitchFamily="34" charset="0"/>
              </a:rPr>
              <a:t>Cuidado con los oradores</a:t>
            </a:r>
          </a:p>
          <a:p>
            <a:pPr marL="342900" indent="-342900" eaLnBrk="0" fontAlgn="base" hangingPunct="0">
              <a:lnSpc>
                <a:spcPct val="80000"/>
              </a:lnSpc>
              <a:spcBef>
                <a:spcPct val="20000"/>
              </a:spcBef>
              <a:spcAft>
                <a:spcPct val="0"/>
              </a:spcAft>
              <a:buFont typeface="Wingdings" pitchFamily="2" charset="2"/>
              <a:buChar char="Ø"/>
            </a:pPr>
            <a:endParaRPr lang="es-ES" kern="0" dirty="0" smtClean="0">
              <a:latin typeface="Arial" pitchFamily="34" charset="0"/>
              <a:cs typeface="Arial" pitchFamily="34" charset="0"/>
            </a:endParaRPr>
          </a:p>
          <a:p>
            <a:pPr marL="342900" lvl="0" indent="-342900" eaLnBrk="0" fontAlgn="base" hangingPunct="0">
              <a:lnSpc>
                <a:spcPct val="80000"/>
              </a:lnSpc>
              <a:spcBef>
                <a:spcPct val="20000"/>
              </a:spcBef>
              <a:spcAft>
                <a:spcPct val="0"/>
              </a:spcAft>
            </a:pPr>
            <a:endParaRPr lang="es-ES" kern="0" dirty="0" smtClean="0">
              <a:latin typeface="Arial" pitchFamily="34" charset="0"/>
              <a:cs typeface="Arial" pitchFamily="34" charset="0"/>
            </a:endParaRPr>
          </a:p>
          <a:p>
            <a:pPr marL="342900" lvl="0" indent="-342900" eaLnBrk="0" fontAlgn="base" hangingPunct="0">
              <a:lnSpc>
                <a:spcPct val="80000"/>
              </a:lnSpc>
              <a:spcBef>
                <a:spcPct val="20000"/>
              </a:spcBef>
              <a:spcAft>
                <a:spcPct val="0"/>
              </a:spcAft>
            </a:pPr>
            <a:endParaRPr lang="es-ES" kern="0" dirty="0" smtClean="0">
              <a:latin typeface="Arial" pitchFamily="34" charset="0"/>
              <a:cs typeface="Arial" pitchFamily="34" charset="0"/>
            </a:endParaRPr>
          </a:p>
          <a:p>
            <a:pPr marL="342900" lvl="0" indent="-342900" eaLnBrk="0" fontAlgn="base" hangingPunct="0">
              <a:lnSpc>
                <a:spcPct val="80000"/>
              </a:lnSpc>
              <a:spcBef>
                <a:spcPct val="20000"/>
              </a:spcBef>
              <a:spcAft>
                <a:spcPct val="0"/>
              </a:spcAft>
            </a:pPr>
            <a:endParaRPr lang="es-ES" kern="0" dirty="0" smtClean="0">
              <a:latin typeface="Arial" pitchFamily="34" charset="0"/>
              <a:cs typeface="Arial" pitchFamily="34" charset="0"/>
            </a:endParaRPr>
          </a:p>
          <a:p>
            <a:pPr marL="342900" lvl="0" indent="-342900" eaLnBrk="0" fontAlgn="base" hangingPunct="0">
              <a:lnSpc>
                <a:spcPct val="80000"/>
              </a:lnSpc>
              <a:spcBef>
                <a:spcPct val="20000"/>
              </a:spcBef>
              <a:spcAft>
                <a:spcPct val="0"/>
              </a:spcAft>
            </a:pPr>
            <a:endParaRPr lang="es-ES" b="1" kern="0" dirty="0" smtClean="0">
              <a:solidFill>
                <a:srgbClr val="FF0000"/>
              </a:solidFill>
              <a:latin typeface="Arial" pitchFamily="34" charset="0"/>
              <a:cs typeface="Arial" pitchFamily="34" charset="0"/>
            </a:endParaRPr>
          </a:p>
          <a:p>
            <a:pPr marL="342900" indent="-342900" eaLnBrk="0" fontAlgn="base" hangingPunct="0">
              <a:lnSpc>
                <a:spcPct val="80000"/>
              </a:lnSpc>
              <a:spcBef>
                <a:spcPct val="20000"/>
              </a:spcBef>
              <a:spcAft>
                <a:spcPct val="0"/>
              </a:spcAft>
            </a:pPr>
            <a:endParaRPr lang="es-ES" sz="2000" b="1" kern="0" dirty="0" smtClean="0">
              <a:solidFill>
                <a:srgbClr val="FF0000"/>
              </a:solidFill>
              <a:latin typeface="Arial"/>
            </a:endParaRPr>
          </a:p>
          <a:p>
            <a:pPr marL="342900" lvl="0" indent="-342900" eaLnBrk="0" fontAlgn="base" hangingPunct="0">
              <a:lnSpc>
                <a:spcPct val="80000"/>
              </a:lnSpc>
              <a:spcBef>
                <a:spcPct val="20000"/>
              </a:spcBef>
              <a:spcAft>
                <a:spcPct val="0"/>
              </a:spcAft>
            </a:pPr>
            <a:endParaRPr lang="es-ES" sz="2000" kern="0" dirty="0" smtClean="0">
              <a:latin typeface="Arial" pitchFamily="34" charset="0"/>
              <a:cs typeface="Arial" pitchFamily="34" charset="0"/>
            </a:endParaRPr>
          </a:p>
        </p:txBody>
      </p:sp>
      <p:pic>
        <p:nvPicPr>
          <p:cNvPr id="25602" name="Picture 2" descr="http://www.nopuedocreer.com/quelohayaninventado/wp-content/images/2010/02/taza.jpg"/>
          <p:cNvPicPr>
            <a:picLocks noChangeAspect="1" noChangeArrowheads="1"/>
          </p:cNvPicPr>
          <p:nvPr/>
        </p:nvPicPr>
        <p:blipFill>
          <a:blip r:embed="rId7"/>
          <a:srcRect/>
          <a:stretch>
            <a:fillRect/>
          </a:stretch>
        </p:blipFill>
        <p:spPr bwMode="auto">
          <a:xfrm>
            <a:off x="6429388" y="285728"/>
            <a:ext cx="2207939" cy="1779599"/>
          </a:xfrm>
          <a:prstGeom prst="rect">
            <a:avLst/>
          </a:prstGeom>
          <a:noFill/>
        </p:spPr>
      </p:pic>
      <p:pic>
        <p:nvPicPr>
          <p:cNvPr id="25604" name="Picture 4" descr="http://www.coraasan.gob.do/Portals/0/UltraPhotoGallery/424/44/large/Charla%20de%20INFOTEP%20016.jpg"/>
          <p:cNvPicPr>
            <a:picLocks noChangeAspect="1" noChangeArrowheads="1"/>
          </p:cNvPicPr>
          <p:nvPr/>
        </p:nvPicPr>
        <p:blipFill>
          <a:blip r:embed="rId8"/>
          <a:srcRect/>
          <a:stretch>
            <a:fillRect/>
          </a:stretch>
        </p:blipFill>
        <p:spPr bwMode="auto">
          <a:xfrm>
            <a:off x="5643570" y="3786190"/>
            <a:ext cx="3431474" cy="2571768"/>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7" name="16 CuadroTexto"/>
          <p:cNvSpPr txBox="1"/>
          <p:nvPr/>
        </p:nvSpPr>
        <p:spPr>
          <a:xfrm>
            <a:off x="1571604" y="571480"/>
            <a:ext cx="7215238" cy="4647426"/>
          </a:xfrm>
          <a:prstGeom prst="rect">
            <a:avLst/>
          </a:prstGeom>
          <a:noFill/>
        </p:spPr>
        <p:txBody>
          <a:bodyPr wrap="square" rtlCol="0">
            <a:spAutoFit/>
          </a:bodyPr>
          <a:lstStyle/>
          <a:p>
            <a:pPr marL="342900" lvl="0" indent="-342900" eaLnBrk="0" fontAlgn="base" hangingPunct="0">
              <a:lnSpc>
                <a:spcPct val="80000"/>
              </a:lnSpc>
              <a:spcBef>
                <a:spcPct val="20000"/>
              </a:spcBef>
              <a:spcAft>
                <a:spcPct val="0"/>
              </a:spcAft>
            </a:pPr>
            <a:r>
              <a:rPr lang="es-ES" sz="2000" b="1" kern="0" dirty="0" smtClean="0">
                <a:solidFill>
                  <a:srgbClr val="FF0000"/>
                </a:solidFill>
                <a:latin typeface="Arial" pitchFamily="34" charset="0"/>
                <a:cs typeface="Arial" pitchFamily="34" charset="0"/>
              </a:rPr>
              <a:t>CLAUSURA:</a:t>
            </a:r>
          </a:p>
          <a:p>
            <a:pPr marL="342900" lvl="0" indent="-342900" eaLnBrk="0" fontAlgn="base" hangingPunct="0">
              <a:lnSpc>
                <a:spcPct val="80000"/>
              </a:lnSpc>
              <a:spcBef>
                <a:spcPct val="20000"/>
              </a:spcBef>
              <a:spcAft>
                <a:spcPct val="0"/>
              </a:spcAft>
            </a:pPr>
            <a:endParaRPr lang="es-ES" sz="2000" b="1" kern="0" dirty="0" smtClean="0">
              <a:solidFill>
                <a:srgbClr val="FF0000"/>
              </a:solidFill>
              <a:latin typeface="Arial" pitchFamily="34" charset="0"/>
              <a:cs typeface="Arial" pitchFamily="34" charset="0"/>
            </a:endParaRPr>
          </a:p>
          <a:p>
            <a:pPr marL="342900" lvl="0" indent="-342900" eaLnBrk="0" fontAlgn="base" hangingPunct="0">
              <a:lnSpc>
                <a:spcPct val="80000"/>
              </a:lnSpc>
              <a:spcBef>
                <a:spcPct val="20000"/>
              </a:spcBef>
              <a:spcAft>
                <a:spcPct val="0"/>
              </a:spcAft>
              <a:buFont typeface="Wingdings" pitchFamily="2" charset="2"/>
              <a:buChar char="Ø"/>
            </a:pPr>
            <a:r>
              <a:rPr lang="es-ES" sz="2000" kern="0" dirty="0" smtClean="0">
                <a:latin typeface="Arial" pitchFamily="34" charset="0"/>
                <a:cs typeface="Arial" pitchFamily="34" charset="0"/>
              </a:rPr>
              <a:t>Sincronizarla con la de los niños</a:t>
            </a:r>
          </a:p>
          <a:p>
            <a:pPr marL="342900" lvl="0" indent="-342900" eaLnBrk="0" fontAlgn="base" hangingPunct="0">
              <a:lnSpc>
                <a:spcPct val="80000"/>
              </a:lnSpc>
              <a:spcBef>
                <a:spcPct val="20000"/>
              </a:spcBef>
              <a:spcAft>
                <a:spcPct val="0"/>
              </a:spcAft>
              <a:buFont typeface="Wingdings" pitchFamily="2" charset="2"/>
              <a:buChar char="Ø"/>
            </a:pPr>
            <a:r>
              <a:rPr lang="es-ES" sz="2000" kern="0" dirty="0" smtClean="0">
                <a:latin typeface="Arial" pitchFamily="34" charset="0"/>
                <a:cs typeface="Arial" pitchFamily="34" charset="0"/>
              </a:rPr>
              <a:t>Hacer los anuncios que sean realmente importantes</a:t>
            </a:r>
          </a:p>
          <a:p>
            <a:pPr marL="342900" lvl="0" indent="-342900" eaLnBrk="0" fontAlgn="base" hangingPunct="0">
              <a:lnSpc>
                <a:spcPct val="80000"/>
              </a:lnSpc>
              <a:spcBef>
                <a:spcPct val="20000"/>
              </a:spcBef>
              <a:spcAft>
                <a:spcPct val="0"/>
              </a:spcAft>
              <a:buFont typeface="Wingdings" pitchFamily="2" charset="2"/>
              <a:buChar char="Ø"/>
            </a:pPr>
            <a:r>
              <a:rPr lang="es-ES" sz="2000" kern="0" dirty="0" smtClean="0">
                <a:latin typeface="Arial" pitchFamily="34" charset="0"/>
                <a:cs typeface="Arial" pitchFamily="34" charset="0"/>
              </a:rPr>
              <a:t>Recordar fecha de próxima reunión</a:t>
            </a:r>
          </a:p>
          <a:p>
            <a:pPr marL="342900" lvl="0" indent="-342900" eaLnBrk="0" fontAlgn="base" hangingPunct="0">
              <a:lnSpc>
                <a:spcPct val="80000"/>
              </a:lnSpc>
              <a:spcBef>
                <a:spcPct val="20000"/>
              </a:spcBef>
              <a:spcAft>
                <a:spcPct val="0"/>
              </a:spcAft>
              <a:buFont typeface="Wingdings" pitchFamily="2" charset="2"/>
              <a:buChar char="Ø"/>
            </a:pPr>
            <a:r>
              <a:rPr lang="es-ES" sz="2000" kern="0" dirty="0" smtClean="0">
                <a:latin typeface="Arial" pitchFamily="34" charset="0"/>
                <a:cs typeface="Arial" pitchFamily="34" charset="0"/>
              </a:rPr>
              <a:t>Brindar la misma sonrisa con la que se dio la bienvenida</a:t>
            </a:r>
          </a:p>
          <a:p>
            <a:pPr marL="342900" lvl="0" indent="-342900" eaLnBrk="0" fontAlgn="base" hangingPunct="0">
              <a:lnSpc>
                <a:spcPct val="80000"/>
              </a:lnSpc>
              <a:spcBef>
                <a:spcPct val="20000"/>
              </a:spcBef>
              <a:spcAft>
                <a:spcPct val="0"/>
              </a:spcAft>
              <a:buFont typeface="Wingdings" pitchFamily="2" charset="2"/>
              <a:buChar char="Ø"/>
            </a:pPr>
            <a:r>
              <a:rPr lang="es-ES" sz="2000" kern="0" dirty="0" smtClean="0">
                <a:latin typeface="Arial" pitchFamily="34" charset="0"/>
                <a:cs typeface="Arial" pitchFamily="34" charset="0"/>
              </a:rPr>
              <a:t>Hablar poco</a:t>
            </a:r>
          </a:p>
          <a:p>
            <a:pPr marL="342900" lvl="0" indent="-342900" eaLnBrk="0" fontAlgn="base" hangingPunct="0">
              <a:lnSpc>
                <a:spcPct val="80000"/>
              </a:lnSpc>
              <a:spcBef>
                <a:spcPct val="20000"/>
              </a:spcBef>
              <a:spcAft>
                <a:spcPct val="0"/>
              </a:spcAft>
              <a:buFont typeface="Wingdings" pitchFamily="2" charset="2"/>
              <a:buChar char="Ø"/>
            </a:pPr>
            <a:r>
              <a:rPr lang="es-ES" sz="2000" kern="0" dirty="0" smtClean="0">
                <a:latin typeface="Arial" pitchFamily="34" charset="0"/>
                <a:cs typeface="Arial" pitchFamily="34" charset="0"/>
              </a:rPr>
              <a:t>Agradecer la presencia de todos</a:t>
            </a:r>
          </a:p>
          <a:p>
            <a:pPr marL="342900" lvl="0" indent="-342900" eaLnBrk="0" fontAlgn="base" hangingPunct="0">
              <a:lnSpc>
                <a:spcPct val="80000"/>
              </a:lnSpc>
              <a:spcBef>
                <a:spcPct val="20000"/>
              </a:spcBef>
              <a:spcAft>
                <a:spcPct val="0"/>
              </a:spcAft>
              <a:buFont typeface="Wingdings" pitchFamily="2" charset="2"/>
              <a:buChar char="Ø"/>
            </a:pPr>
            <a:r>
              <a:rPr lang="es-ES" sz="2000" kern="0" dirty="0" smtClean="0">
                <a:latin typeface="Arial" pitchFamily="34" charset="0"/>
                <a:cs typeface="Arial" pitchFamily="34" charset="0"/>
              </a:rPr>
              <a:t>Orar</a:t>
            </a:r>
          </a:p>
          <a:p>
            <a:pPr marL="342900" lvl="0" indent="-342900" eaLnBrk="0" fontAlgn="base" hangingPunct="0">
              <a:lnSpc>
                <a:spcPct val="80000"/>
              </a:lnSpc>
              <a:spcBef>
                <a:spcPct val="20000"/>
              </a:spcBef>
              <a:spcAft>
                <a:spcPct val="0"/>
              </a:spcAft>
            </a:pPr>
            <a:endParaRPr lang="es-ES" sz="2000" kern="0" dirty="0" smtClean="0">
              <a:latin typeface="Arial" pitchFamily="34" charset="0"/>
              <a:cs typeface="Arial" pitchFamily="34" charset="0"/>
            </a:endParaRPr>
          </a:p>
          <a:p>
            <a:pPr marL="342900" lvl="0" indent="-342900" eaLnBrk="0" fontAlgn="base" hangingPunct="0">
              <a:lnSpc>
                <a:spcPct val="80000"/>
              </a:lnSpc>
              <a:spcBef>
                <a:spcPct val="20000"/>
              </a:spcBef>
              <a:spcAft>
                <a:spcPct val="0"/>
              </a:spcAft>
            </a:pPr>
            <a:endParaRPr lang="es-ES" sz="2000" kern="0" dirty="0" smtClean="0">
              <a:latin typeface="Arial" pitchFamily="34" charset="0"/>
              <a:cs typeface="Arial" pitchFamily="34" charset="0"/>
            </a:endParaRPr>
          </a:p>
          <a:p>
            <a:pPr marL="342900" lvl="0" indent="-342900" eaLnBrk="0" fontAlgn="base" hangingPunct="0">
              <a:lnSpc>
                <a:spcPct val="80000"/>
              </a:lnSpc>
              <a:spcBef>
                <a:spcPct val="20000"/>
              </a:spcBef>
              <a:spcAft>
                <a:spcPct val="0"/>
              </a:spcAft>
            </a:pPr>
            <a:endParaRPr lang="es-ES" sz="2000" kern="0" dirty="0" smtClean="0">
              <a:latin typeface="Arial" pitchFamily="34" charset="0"/>
              <a:cs typeface="Arial" pitchFamily="34" charset="0"/>
            </a:endParaRPr>
          </a:p>
          <a:p>
            <a:pPr marL="342900" lvl="0" indent="-342900" eaLnBrk="0" fontAlgn="base" hangingPunct="0">
              <a:lnSpc>
                <a:spcPct val="80000"/>
              </a:lnSpc>
              <a:spcBef>
                <a:spcPct val="20000"/>
              </a:spcBef>
              <a:spcAft>
                <a:spcPct val="0"/>
              </a:spcAft>
            </a:pPr>
            <a:endParaRPr lang="es-ES" sz="2000" b="1" kern="0" dirty="0" smtClean="0">
              <a:solidFill>
                <a:srgbClr val="FF0000"/>
              </a:solidFill>
              <a:latin typeface="Arial" pitchFamily="34" charset="0"/>
              <a:cs typeface="Arial" pitchFamily="34" charset="0"/>
            </a:endParaRPr>
          </a:p>
          <a:p>
            <a:pPr marL="342900" indent="-342900" eaLnBrk="0" fontAlgn="base" hangingPunct="0">
              <a:lnSpc>
                <a:spcPct val="80000"/>
              </a:lnSpc>
              <a:spcBef>
                <a:spcPct val="20000"/>
              </a:spcBef>
              <a:spcAft>
                <a:spcPct val="0"/>
              </a:spcAft>
            </a:pPr>
            <a:endParaRPr lang="es-ES" sz="2000" b="1" kern="0" dirty="0" smtClean="0">
              <a:solidFill>
                <a:srgbClr val="FF0000"/>
              </a:solidFill>
              <a:latin typeface="Arial"/>
            </a:endParaRPr>
          </a:p>
          <a:p>
            <a:pPr marL="342900" lvl="0" indent="-342900" eaLnBrk="0" fontAlgn="base" hangingPunct="0">
              <a:lnSpc>
                <a:spcPct val="80000"/>
              </a:lnSpc>
              <a:spcBef>
                <a:spcPct val="20000"/>
              </a:spcBef>
              <a:spcAft>
                <a:spcPct val="0"/>
              </a:spcAft>
            </a:pPr>
            <a:endParaRPr lang="es-ES" sz="2000" kern="0" dirty="0" smtClean="0">
              <a:latin typeface="Arial" pitchFamily="34" charset="0"/>
              <a:cs typeface="Arial" pitchFamily="34" charset="0"/>
            </a:endParaRPr>
          </a:p>
        </p:txBody>
      </p:sp>
      <p:pic>
        <p:nvPicPr>
          <p:cNvPr id="18" name="Picture 2" descr="DCP_0082"/>
          <p:cNvPicPr>
            <a:picLocks noChangeAspect="1" noChangeArrowheads="1"/>
          </p:cNvPicPr>
          <p:nvPr/>
        </p:nvPicPr>
        <p:blipFill>
          <a:blip r:embed="rId7" cstate="print"/>
          <a:srcRect/>
          <a:stretch>
            <a:fillRect/>
          </a:stretch>
        </p:blipFill>
        <p:spPr bwMode="auto">
          <a:xfrm>
            <a:off x="3357554" y="3286124"/>
            <a:ext cx="3857652" cy="28941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6" name="15 Elipse"/>
          <p:cNvSpPr/>
          <p:nvPr/>
        </p:nvSpPr>
        <p:spPr>
          <a:xfrm>
            <a:off x="1928794" y="357166"/>
            <a:ext cx="6072230" cy="571504"/>
          </a:xfrm>
          <a:prstGeom prst="ellipse">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smtClean="0">
                <a:solidFill>
                  <a:srgbClr val="7030A0"/>
                </a:solidFill>
                <a:effectLst>
                  <a:outerShdw blurRad="38100" dist="38100" dir="2700000" algn="tl">
                    <a:srgbClr val="000000">
                      <a:alpha val="43137"/>
                    </a:srgbClr>
                  </a:outerShdw>
                </a:effectLst>
              </a:rPr>
              <a:t>REUNIONES REGULARES</a:t>
            </a:r>
            <a:endParaRPr lang="es-ES" sz="2400" b="1" dirty="0">
              <a:solidFill>
                <a:srgbClr val="7030A0"/>
              </a:solidFill>
              <a:effectLst>
                <a:outerShdw blurRad="38100" dist="38100" dir="2700000" algn="tl">
                  <a:srgbClr val="000000">
                    <a:alpha val="43137"/>
                  </a:srgbClr>
                </a:outerShdw>
              </a:effectLst>
            </a:endParaRPr>
          </a:p>
        </p:txBody>
      </p:sp>
      <p:sp>
        <p:nvSpPr>
          <p:cNvPr id="17" name="16 CuadroTexto"/>
          <p:cNvSpPr txBox="1"/>
          <p:nvPr/>
        </p:nvSpPr>
        <p:spPr>
          <a:xfrm>
            <a:off x="1643042" y="1214422"/>
            <a:ext cx="7000924" cy="830997"/>
          </a:xfrm>
          <a:prstGeom prst="rect">
            <a:avLst/>
          </a:prstGeom>
          <a:noFill/>
        </p:spPr>
        <p:txBody>
          <a:bodyPr wrap="square" rtlCol="0">
            <a:spAutoFit/>
          </a:bodyPr>
          <a:lstStyle/>
          <a:p>
            <a:r>
              <a:rPr lang="es-ES" sz="2400" b="1" dirty="0" smtClean="0">
                <a:solidFill>
                  <a:srgbClr val="7030A0"/>
                </a:solidFill>
              </a:rPr>
              <a:t>Actividades que se pueden realizar en las Reuniones Regulares:</a:t>
            </a:r>
            <a:endParaRPr lang="es-ES" sz="2400" b="1" dirty="0">
              <a:solidFill>
                <a:srgbClr val="7030A0"/>
              </a:solidFill>
            </a:endParaRPr>
          </a:p>
        </p:txBody>
      </p:sp>
      <p:sp>
        <p:nvSpPr>
          <p:cNvPr id="18" name="17 Rectángulo"/>
          <p:cNvSpPr/>
          <p:nvPr/>
        </p:nvSpPr>
        <p:spPr>
          <a:xfrm>
            <a:off x="1714480" y="2274838"/>
            <a:ext cx="6715172" cy="1938992"/>
          </a:xfrm>
          <a:prstGeom prst="rect">
            <a:avLst/>
          </a:prstGeom>
        </p:spPr>
        <p:txBody>
          <a:bodyPr wrap="square">
            <a:spAutoFit/>
          </a:bodyPr>
          <a:lstStyle/>
          <a:p>
            <a:pPr lvl="0" fontAlgn="base">
              <a:spcBef>
                <a:spcPct val="0"/>
              </a:spcBef>
              <a:spcAft>
                <a:spcPct val="0"/>
              </a:spcAft>
              <a:tabLst>
                <a:tab pos="676275" algn="l"/>
              </a:tabLst>
            </a:pPr>
            <a:r>
              <a:rPr lang="es-ES" sz="2000" b="1" u="sng" dirty="0" smtClean="0">
                <a:solidFill>
                  <a:srgbClr val="000000"/>
                </a:solidFill>
                <a:latin typeface="Arial" charset="0"/>
              </a:rPr>
              <a:t>Actividades Carrusel</a:t>
            </a:r>
            <a:r>
              <a:rPr lang="es-ES" sz="2000" dirty="0" smtClean="0">
                <a:solidFill>
                  <a:srgbClr val="000000"/>
                </a:solidFill>
                <a:latin typeface="Arial" charset="0"/>
              </a:rPr>
              <a:t> – Los participantes separados en grupos pequeños, recorren la secuencia prevista de talleres. El paso de un lugar a otro puede ser indicado por un controlador o suceder automáticamente, al final de la actividad allí desarrollada. Organice “talleres” con temas específicos, supervisados o instruidos por especialistas.</a:t>
            </a:r>
            <a:endParaRPr lang="es-ES" sz="2000" dirty="0">
              <a:solidFill>
                <a:srgbClr val="000000"/>
              </a:solidFill>
              <a:latin typeface="Arial"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6" name="15 Rectángulo"/>
          <p:cNvSpPr/>
          <p:nvPr/>
        </p:nvSpPr>
        <p:spPr>
          <a:xfrm>
            <a:off x="1714480" y="785794"/>
            <a:ext cx="6786610" cy="1938992"/>
          </a:xfrm>
          <a:prstGeom prst="rect">
            <a:avLst/>
          </a:prstGeom>
        </p:spPr>
        <p:txBody>
          <a:bodyPr wrap="square">
            <a:spAutoFit/>
          </a:bodyPr>
          <a:lstStyle/>
          <a:p>
            <a:pPr>
              <a:tabLst>
                <a:tab pos="676275" algn="l"/>
              </a:tabLst>
            </a:pPr>
            <a:r>
              <a:rPr lang="es-ES" sz="2000" b="1" u="sng" dirty="0" smtClean="0">
                <a:latin typeface="Arial" pitchFamily="34" charset="0"/>
                <a:cs typeface="Arial" pitchFamily="34" charset="0"/>
              </a:rPr>
              <a:t>Mesa redonda</a:t>
            </a:r>
            <a:r>
              <a:rPr lang="es-ES" sz="2000" dirty="0" smtClean="0">
                <a:latin typeface="Arial" pitchFamily="34" charset="0"/>
                <a:cs typeface="Arial" pitchFamily="34" charset="0"/>
              </a:rPr>
              <a:t> – Invite a los padres de más edad y con  más experiencia, educadores y también niños que tengan facilidad de expresarse. Dirija un pequeño comentario para introducir el tema y lance preguntas para que cada participante de la mesa pueda opinar. Después permita que el público haga preguntas específicas. </a:t>
            </a:r>
            <a:endParaRPr lang="es-ES" sz="2000" dirty="0">
              <a:latin typeface="Arial" pitchFamily="34" charset="0"/>
              <a:cs typeface="Arial" pitchFamily="34" charset="0"/>
            </a:endParaRPr>
          </a:p>
        </p:txBody>
      </p:sp>
      <p:sp>
        <p:nvSpPr>
          <p:cNvPr id="17" name="16 Rectángulo"/>
          <p:cNvSpPr/>
          <p:nvPr/>
        </p:nvSpPr>
        <p:spPr>
          <a:xfrm>
            <a:off x="1785918" y="3214686"/>
            <a:ext cx="6357982" cy="2246769"/>
          </a:xfrm>
          <a:prstGeom prst="rect">
            <a:avLst/>
          </a:prstGeom>
        </p:spPr>
        <p:txBody>
          <a:bodyPr wrap="square">
            <a:spAutoFit/>
          </a:bodyPr>
          <a:lstStyle/>
          <a:p>
            <a:pPr lvl="0" fontAlgn="base">
              <a:spcBef>
                <a:spcPct val="0"/>
              </a:spcBef>
              <a:spcAft>
                <a:spcPct val="0"/>
              </a:spcAft>
              <a:tabLst>
                <a:tab pos="676275" algn="l"/>
              </a:tabLst>
            </a:pPr>
            <a:r>
              <a:rPr lang="es-ES" sz="2000" b="1" u="sng" dirty="0" smtClean="0">
                <a:solidFill>
                  <a:srgbClr val="000000"/>
                </a:solidFill>
                <a:latin typeface="Arial" charset="0"/>
              </a:rPr>
              <a:t>Estudio previo y discusión</a:t>
            </a:r>
            <a:r>
              <a:rPr lang="es-ES" sz="2000" dirty="0" smtClean="0">
                <a:solidFill>
                  <a:srgbClr val="000000"/>
                </a:solidFill>
                <a:latin typeface="Arial" charset="0"/>
              </a:rPr>
              <a:t> – Escoja un libro o video para ser estudiado por los padres. Determine un trozo del material para ser discutido en la reunión. Analice y discuta maneras como se puede aplicar los conocimientos adquiridos a la realidad de las familias. Grupos de padres</a:t>
            </a:r>
            <a:r>
              <a:rPr lang="es-ES" sz="2000" u="sng" dirty="0" smtClean="0">
                <a:solidFill>
                  <a:srgbClr val="000000"/>
                </a:solidFill>
                <a:latin typeface="Arial" charset="0"/>
              </a:rPr>
              <a:t> </a:t>
            </a:r>
            <a:r>
              <a:rPr lang="es-ES" sz="2000" dirty="0" smtClean="0">
                <a:solidFill>
                  <a:srgbClr val="000000"/>
                </a:solidFill>
                <a:latin typeface="Arial" charset="0"/>
              </a:rPr>
              <a:t>pueden presentar seminarios, cada uno de un  trozo específico del material de estudio.</a:t>
            </a:r>
            <a:endParaRPr lang="es-ES" sz="2000" dirty="0">
              <a:solidFill>
                <a:srgbClr val="000000"/>
              </a:solidFill>
              <a:latin typeface="Arial"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6" name="15 Rectángulo"/>
          <p:cNvSpPr/>
          <p:nvPr/>
        </p:nvSpPr>
        <p:spPr>
          <a:xfrm>
            <a:off x="1714480" y="428604"/>
            <a:ext cx="7000924" cy="3170099"/>
          </a:xfrm>
          <a:prstGeom prst="rect">
            <a:avLst/>
          </a:prstGeom>
        </p:spPr>
        <p:txBody>
          <a:bodyPr wrap="square">
            <a:spAutoFit/>
          </a:bodyPr>
          <a:lstStyle/>
          <a:p>
            <a:pPr lvl="0" fontAlgn="base">
              <a:spcBef>
                <a:spcPct val="0"/>
              </a:spcBef>
              <a:spcAft>
                <a:spcPct val="0"/>
              </a:spcAft>
              <a:tabLst>
                <a:tab pos="676275" algn="l"/>
              </a:tabLst>
            </a:pPr>
            <a:r>
              <a:rPr lang="es-ES" sz="2000" b="1" u="sng" dirty="0" smtClean="0">
                <a:solidFill>
                  <a:srgbClr val="000000"/>
                </a:solidFill>
                <a:latin typeface="Arial" charset="0"/>
              </a:rPr>
              <a:t>Estudio de Casos</a:t>
            </a:r>
            <a:r>
              <a:rPr lang="es-ES" sz="2000" dirty="0" smtClean="0">
                <a:solidFill>
                  <a:srgbClr val="000000"/>
                </a:solidFill>
                <a:latin typeface="Arial" charset="0"/>
              </a:rPr>
              <a:t> – Presente una historia, utilizando toda la  información disponible en periódicos, revistas u otras fuentes. Este conocimiento de hecho, efectivamente sucedido, será la base sobre la cual los participantes darán sus opiniones. Podrán suponer alternativas de acción de los personajes comprometidos, lo que cada persona haría en el lugar de algunos de estos personajes, lo que hay por detrás de alguna  actitud presente en la historia,  cuales son las motivaciones que impidieron a los personajes a actuar como actuaron, etc.            </a:t>
            </a:r>
            <a:endParaRPr lang="es-ES" sz="2000" dirty="0">
              <a:solidFill>
                <a:srgbClr val="000000"/>
              </a:solidFill>
              <a:latin typeface="Arial" charset="0"/>
            </a:endParaRPr>
          </a:p>
        </p:txBody>
      </p:sp>
      <p:pic>
        <p:nvPicPr>
          <p:cNvPr id="21506" name="Picture 2" descr="http://www.surpacifico.scd.cl/esp/images/circulos/consorcio_4.jpg"/>
          <p:cNvPicPr>
            <a:picLocks noChangeAspect="1" noChangeArrowheads="1"/>
          </p:cNvPicPr>
          <p:nvPr/>
        </p:nvPicPr>
        <p:blipFill>
          <a:blip r:embed="rId7"/>
          <a:srcRect/>
          <a:stretch>
            <a:fillRect/>
          </a:stretch>
        </p:blipFill>
        <p:spPr bwMode="auto">
          <a:xfrm>
            <a:off x="3143240" y="3571876"/>
            <a:ext cx="3810000" cy="2390775"/>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pic>
        <p:nvPicPr>
          <p:cNvPr id="16" name="Picture 6" descr="1"/>
          <p:cNvPicPr>
            <a:picLocks noChangeAspect="1" noChangeArrowheads="1"/>
          </p:cNvPicPr>
          <p:nvPr/>
        </p:nvPicPr>
        <p:blipFill>
          <a:blip r:embed="rId7"/>
          <a:srcRect/>
          <a:stretch>
            <a:fillRect/>
          </a:stretch>
        </p:blipFill>
        <p:spPr bwMode="auto">
          <a:xfrm>
            <a:off x="1572441" y="1071546"/>
            <a:ext cx="7428715" cy="3945601"/>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6" name="15 Elipse"/>
          <p:cNvSpPr/>
          <p:nvPr/>
        </p:nvSpPr>
        <p:spPr>
          <a:xfrm>
            <a:off x="1928794" y="357166"/>
            <a:ext cx="6072230" cy="571504"/>
          </a:xfrm>
          <a:prstGeom prst="ellipse">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smtClean="0">
                <a:solidFill>
                  <a:srgbClr val="7030A0"/>
                </a:solidFill>
                <a:effectLst>
                  <a:outerShdw blurRad="38100" dist="38100" dir="2700000" algn="tl">
                    <a:srgbClr val="000000">
                      <a:alpha val="43137"/>
                    </a:srgbClr>
                  </a:outerShdw>
                </a:effectLst>
              </a:rPr>
              <a:t>ACTIVIDADES SOCIALES</a:t>
            </a:r>
            <a:endParaRPr lang="es-ES" sz="2400" b="1" dirty="0">
              <a:solidFill>
                <a:srgbClr val="7030A0"/>
              </a:solidFill>
              <a:effectLst>
                <a:outerShdw blurRad="38100" dist="38100" dir="2700000" algn="tl">
                  <a:srgbClr val="000000">
                    <a:alpha val="43137"/>
                  </a:srgbClr>
                </a:outerShdw>
              </a:effectLst>
            </a:endParaRPr>
          </a:p>
        </p:txBody>
      </p:sp>
      <p:sp>
        <p:nvSpPr>
          <p:cNvPr id="19" name="Rectangle 5"/>
          <p:cNvSpPr>
            <a:spLocks noChangeArrowheads="1"/>
          </p:cNvSpPr>
          <p:nvPr/>
        </p:nvSpPr>
        <p:spPr bwMode="auto">
          <a:xfrm>
            <a:off x="1643042" y="785794"/>
            <a:ext cx="7072362" cy="2462213"/>
          </a:xfrm>
          <a:prstGeom prst="rect">
            <a:avLst/>
          </a:prstGeom>
          <a:noFill/>
          <a:ln w="9525">
            <a:noFill/>
            <a:miter lim="800000"/>
            <a:headEnd/>
            <a:tailEnd/>
          </a:ln>
        </p:spPr>
        <p:txBody>
          <a:bodyPr wrap="square" anchor="ctr">
            <a:spAutoFit/>
          </a:bodyPr>
          <a:lstStyle/>
          <a:p>
            <a:pPr marL="0" marR="0" lvl="0" indent="0" defTabSz="914400" eaLnBrk="1" fontAlgn="auto" latinLnBrk="0" hangingPunct="1">
              <a:lnSpc>
                <a:spcPct val="100000"/>
              </a:lnSpc>
              <a:spcBef>
                <a:spcPts val="0"/>
              </a:spcBef>
              <a:spcAft>
                <a:spcPts val="0"/>
              </a:spcAft>
              <a:buClrTx/>
              <a:buSzTx/>
              <a:buFontTx/>
              <a:buNone/>
              <a:tabLst>
                <a:tab pos="676275" algn="l"/>
              </a:tabLst>
              <a:defRPr/>
            </a:pPr>
            <a:endParaRPr kumimoji="0" lang="es-ES" sz="2200" b="0" i="0" u="none" strike="noStrike" kern="0" cap="none" spc="0" normalizeH="0" baseline="0" noProof="0" dirty="0" smtClean="0">
              <a:ln>
                <a:noFill/>
              </a:ln>
              <a:solidFill>
                <a:srgbClr val="FF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tab pos="676275" algn="l"/>
              </a:tabLst>
              <a:defRPr/>
            </a:pPr>
            <a:r>
              <a:rPr kumimoji="0" lang="es-ES" sz="2200" b="1" i="0" u="none" strike="noStrike" kern="0" cap="none" spc="0" normalizeH="0" baseline="0" noProof="0" dirty="0" smtClean="0">
                <a:ln>
                  <a:noFill/>
                </a:ln>
                <a:solidFill>
                  <a:sysClr val="windowText" lastClr="000000"/>
                </a:solidFill>
                <a:effectLst/>
                <a:uLnTx/>
                <a:uFillTx/>
              </a:rPr>
              <a:t>1. </a:t>
            </a:r>
            <a:r>
              <a:rPr kumimoji="0" lang="es-ES" sz="2200" b="0" i="0" u="none" strike="noStrike" kern="0" cap="none" spc="0" normalizeH="0" baseline="0" noProof="0" dirty="0" smtClean="0">
                <a:ln>
                  <a:noFill/>
                </a:ln>
                <a:solidFill>
                  <a:sysClr val="windowText" lastClr="000000"/>
                </a:solidFill>
                <a:effectLst/>
                <a:uLnTx/>
                <a:uFillTx/>
              </a:rPr>
              <a:t>La comida siempre ayuda a quebrar el hielo. Realice cenas y almuerzos con los padres e hijos. </a:t>
            </a:r>
          </a:p>
          <a:p>
            <a:pPr marL="0" marR="0" lvl="0" indent="0" defTabSz="914400" eaLnBrk="1" fontAlgn="auto" latinLnBrk="0" hangingPunct="1">
              <a:lnSpc>
                <a:spcPct val="100000"/>
              </a:lnSpc>
              <a:spcBef>
                <a:spcPts val="0"/>
              </a:spcBef>
              <a:spcAft>
                <a:spcPts val="0"/>
              </a:spcAft>
              <a:buClrTx/>
              <a:buSzTx/>
              <a:buFontTx/>
              <a:buNone/>
              <a:tabLst>
                <a:tab pos="676275" algn="l"/>
              </a:tabLst>
              <a:defRPr/>
            </a:pPr>
            <a:r>
              <a:rPr kumimoji="0" lang="es-ES" sz="2200" b="0" i="0" u="none" strike="noStrike" kern="0" cap="none" spc="0" normalizeH="0" baseline="0" noProof="0" dirty="0" smtClean="0">
                <a:ln>
                  <a:noFill/>
                </a:ln>
                <a:solidFill>
                  <a:sysClr val="windowText" lastClr="000000"/>
                </a:solidFill>
                <a:effectLst/>
                <a:uLnTx/>
                <a:uFillTx/>
              </a:rPr>
              <a:t>Aunque de más trabajo, prepare una mesa alrededor del cual todos se reúnan para comer, es una invitación inigualable a la convivencia que estamos buscando incentivar. </a:t>
            </a:r>
          </a:p>
        </p:txBody>
      </p:sp>
      <p:pic>
        <p:nvPicPr>
          <p:cNvPr id="13314" name="Picture 2" descr="http://www.epysaclub.cl/fotos/Almuerzo%20en%20el%20casino%20de%20Randon_925.JPG"/>
          <p:cNvPicPr>
            <a:picLocks noChangeAspect="1" noChangeArrowheads="1"/>
          </p:cNvPicPr>
          <p:nvPr/>
        </p:nvPicPr>
        <p:blipFill>
          <a:blip r:embed="rId7"/>
          <a:srcRect/>
          <a:stretch>
            <a:fillRect/>
          </a:stretch>
        </p:blipFill>
        <p:spPr bwMode="auto">
          <a:xfrm>
            <a:off x="3143240" y="3286124"/>
            <a:ext cx="4210470" cy="282233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7" name="Rectangle 3"/>
          <p:cNvSpPr txBox="1">
            <a:spLocks noChangeArrowheads="1"/>
          </p:cNvSpPr>
          <p:nvPr/>
        </p:nvSpPr>
        <p:spPr bwMode="auto">
          <a:xfrm>
            <a:off x="1500166" y="500042"/>
            <a:ext cx="4429156" cy="51435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s-ES" sz="2000" b="1" i="0" u="none" strike="noStrike" kern="0" cap="none" spc="0" normalizeH="0" baseline="0" noProof="0" dirty="0" smtClean="0">
                <a:ln>
                  <a:noFill/>
                </a:ln>
                <a:effectLst/>
                <a:uLnTx/>
                <a:uFillTx/>
                <a:latin typeface="Arial"/>
                <a:ea typeface="+mn-ea"/>
                <a:cs typeface="+mn-cs"/>
              </a:rPr>
              <a:t>2.  </a:t>
            </a:r>
            <a:r>
              <a:rPr kumimoji="0" lang="es-ES" sz="2000" b="0" i="0" u="none" strike="noStrike" kern="0" cap="none" spc="0" normalizeH="0" baseline="0" noProof="0" dirty="0" smtClean="0">
                <a:ln>
                  <a:noFill/>
                </a:ln>
                <a:solidFill>
                  <a:srgbClr val="000000"/>
                </a:solidFill>
                <a:effectLst/>
                <a:uLnTx/>
                <a:uFillTx/>
                <a:latin typeface="Arial"/>
                <a:ea typeface="+mn-ea"/>
                <a:cs typeface="+mn-cs"/>
              </a:rPr>
              <a:t>Organice paseos para los padres y los niños, pero piense en los intereses específicos de los niños. Concuerde, en las reuniones anteriores, los periodos de actividades y el programa a ser desarrollado durante el paseo. Esto ayudará a los padres a no interferir en  las  actividades que son restringidas  a los miembros del Club.</a:t>
            </a: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es-ES" sz="2000" b="0" i="0" u="none" strike="noStrike" kern="0" cap="none" spc="0" normalizeH="0" baseline="0" noProof="0" dirty="0" smtClean="0">
              <a:ln>
                <a:noFill/>
              </a:ln>
              <a:solidFill>
                <a:srgbClr val="000000"/>
              </a:solidFill>
              <a:effectLst/>
              <a:uLnTx/>
              <a:uFillTx/>
              <a:latin typeface="Arial"/>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r>
              <a:rPr lang="es-ES" sz="2000" b="1" kern="0" dirty="0" smtClean="0">
                <a:solidFill>
                  <a:srgbClr val="000000"/>
                </a:solidFill>
                <a:latin typeface="Arial"/>
              </a:rPr>
              <a:t>3.  </a:t>
            </a:r>
            <a:r>
              <a:rPr lang="es-ES" sz="2000" kern="0" dirty="0" smtClean="0">
                <a:solidFill>
                  <a:srgbClr val="000000"/>
                </a:solidFill>
                <a:latin typeface="Arial"/>
              </a:rPr>
              <a:t>Planear Visitas con los Padres o con los niños de una misma Unidad a las casas de otros miembros, una cada vez.</a:t>
            </a:r>
            <a:endParaRPr kumimoji="0" lang="es-ES" sz="2000" b="0" i="0" u="none" strike="noStrike" kern="0" cap="none" spc="0" normalizeH="0" baseline="0" noProof="0" dirty="0" smtClean="0">
              <a:ln>
                <a:noFill/>
              </a:ln>
              <a:solidFill>
                <a:srgbClr val="000000"/>
              </a:solidFill>
              <a:effectLst/>
              <a:uLnTx/>
              <a:uFillTx/>
              <a:latin typeface="Arial"/>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s-ES" sz="2000" b="0" i="0" u="none" strike="noStrike" kern="0" cap="none" spc="0" normalizeH="0" baseline="0" noProof="0" dirty="0" smtClean="0">
              <a:ln>
                <a:noFill/>
              </a:ln>
              <a:solidFill>
                <a:srgbClr val="000000"/>
              </a:solidFill>
              <a:effectLst/>
              <a:uLnTx/>
              <a:uFillTx/>
              <a:latin typeface="Arial"/>
              <a:ea typeface="+mn-ea"/>
              <a:cs typeface="+mn-cs"/>
            </a:endParaRPr>
          </a:p>
        </p:txBody>
      </p:sp>
      <p:pic>
        <p:nvPicPr>
          <p:cNvPr id="12290" name="Picture 2" descr="http://www.mapa.es/Notas/imagenes/28457.JPG"/>
          <p:cNvPicPr>
            <a:picLocks noChangeAspect="1" noChangeArrowheads="1"/>
          </p:cNvPicPr>
          <p:nvPr/>
        </p:nvPicPr>
        <p:blipFill>
          <a:blip r:embed="rId7" cstate="print"/>
          <a:srcRect/>
          <a:stretch>
            <a:fillRect/>
          </a:stretch>
        </p:blipFill>
        <p:spPr bwMode="auto">
          <a:xfrm>
            <a:off x="5715008" y="1857364"/>
            <a:ext cx="3143240" cy="2352834"/>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7" name="16 Elipse"/>
          <p:cNvSpPr/>
          <p:nvPr/>
        </p:nvSpPr>
        <p:spPr>
          <a:xfrm>
            <a:off x="1928794" y="357166"/>
            <a:ext cx="6072230" cy="571504"/>
          </a:xfrm>
          <a:prstGeom prst="ellipse">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smtClean="0">
                <a:solidFill>
                  <a:srgbClr val="7030A0"/>
                </a:solidFill>
                <a:effectLst>
                  <a:outerShdw blurRad="38100" dist="38100" dir="2700000" algn="tl">
                    <a:srgbClr val="000000">
                      <a:alpha val="43137"/>
                    </a:srgbClr>
                  </a:outerShdw>
                </a:effectLst>
              </a:rPr>
              <a:t>ACTIVIDADES ESPIRITUALES</a:t>
            </a:r>
            <a:endParaRPr lang="es-ES" sz="2400" b="1" dirty="0">
              <a:solidFill>
                <a:srgbClr val="7030A0"/>
              </a:solidFill>
              <a:effectLst>
                <a:outerShdw blurRad="38100" dist="38100" dir="2700000" algn="tl">
                  <a:srgbClr val="000000">
                    <a:alpha val="43137"/>
                  </a:srgbClr>
                </a:outerShdw>
              </a:effectLst>
            </a:endParaRPr>
          </a:p>
        </p:txBody>
      </p:sp>
      <p:sp>
        <p:nvSpPr>
          <p:cNvPr id="18" name="Rectangle 5"/>
          <p:cNvSpPr>
            <a:spLocks noChangeArrowheads="1"/>
          </p:cNvSpPr>
          <p:nvPr/>
        </p:nvSpPr>
        <p:spPr bwMode="auto">
          <a:xfrm>
            <a:off x="1785919" y="1071546"/>
            <a:ext cx="5000659" cy="5447645"/>
          </a:xfrm>
          <a:prstGeom prst="rect">
            <a:avLst/>
          </a:prstGeom>
          <a:noFill/>
          <a:ln w="9525">
            <a:noFill/>
            <a:miter lim="800000"/>
            <a:headEnd/>
            <a:tailEnd/>
          </a:ln>
        </p:spPr>
        <p:txBody>
          <a:bodyPr wrap="square" anchor="ctr">
            <a:spAutoFit/>
          </a:bodyPr>
          <a:lstStyle/>
          <a:p>
            <a:pPr>
              <a:tabLst>
                <a:tab pos="723900" algn="l"/>
              </a:tabLst>
            </a:pPr>
            <a:endParaRPr lang="es-ES" sz="2000" dirty="0"/>
          </a:p>
          <a:p>
            <a:pPr>
              <a:tabLst>
                <a:tab pos="723900" algn="l"/>
              </a:tabLst>
            </a:pPr>
            <a:r>
              <a:rPr lang="es-ES" sz="2200" b="1" dirty="0" smtClean="0"/>
              <a:t>1.</a:t>
            </a:r>
            <a:r>
              <a:rPr lang="es-ES" sz="2200" dirty="0" smtClean="0"/>
              <a:t> De </a:t>
            </a:r>
            <a:r>
              <a:rPr lang="es-ES" sz="2200" dirty="0"/>
              <a:t>prioridad a la oración en cada reunión. Muestre la función de ella antes que nada, como un precioso recurso a la disposición de los propios padres en su trabajo como educadores. Haga oraciones cortas, objetivas y específicas, en vez de quedarse divagando</a:t>
            </a:r>
            <a:r>
              <a:rPr lang="es-ES" sz="2200" dirty="0" smtClean="0"/>
              <a:t>.</a:t>
            </a:r>
          </a:p>
          <a:p>
            <a:pPr>
              <a:tabLst>
                <a:tab pos="723900" algn="l"/>
              </a:tabLst>
            </a:pPr>
            <a:r>
              <a:rPr lang="es-ES" sz="2200" dirty="0" smtClean="0"/>
              <a:t>Muestre </a:t>
            </a:r>
            <a:r>
              <a:rPr lang="es-ES" sz="2200" dirty="0"/>
              <a:t>que no sólo es la oración pública  (en voz alta) la que tiene utilidad. Enfoque temas de interés de los padres, en la oración, especialmente los pedidos de intercesión. Enséñales  a orar junto con sus hijos, en “lenguaje” de los hijos, y como pareja particularmente.</a:t>
            </a:r>
          </a:p>
          <a:p>
            <a:pPr>
              <a:tabLst>
                <a:tab pos="723900" algn="l"/>
              </a:tabLst>
            </a:pPr>
            <a:endParaRPr lang="es-ES" sz="2000" dirty="0"/>
          </a:p>
        </p:txBody>
      </p:sp>
      <p:pic>
        <p:nvPicPr>
          <p:cNvPr id="11266" name="Picture 2" descr="http://miredcanogapark.org/orar.jpg"/>
          <p:cNvPicPr>
            <a:picLocks noChangeAspect="1" noChangeArrowheads="1"/>
          </p:cNvPicPr>
          <p:nvPr/>
        </p:nvPicPr>
        <p:blipFill>
          <a:blip r:embed="rId7"/>
          <a:srcRect/>
          <a:stretch>
            <a:fillRect/>
          </a:stretch>
        </p:blipFill>
        <p:spPr bwMode="auto">
          <a:xfrm>
            <a:off x="6858016" y="2571744"/>
            <a:ext cx="2033457" cy="2619368"/>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6" name="Rectangle 3"/>
          <p:cNvSpPr txBox="1">
            <a:spLocks noChangeArrowheads="1"/>
          </p:cNvSpPr>
          <p:nvPr/>
        </p:nvSpPr>
        <p:spPr>
          <a:xfrm>
            <a:off x="1571604" y="642918"/>
            <a:ext cx="4857784" cy="5500726"/>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80000"/>
              </a:lnSpc>
              <a:spcBef>
                <a:spcPct val="20000"/>
              </a:spcBef>
              <a:spcAft>
                <a:spcPts val="0"/>
              </a:spcAft>
              <a:buClrTx/>
              <a:buSzTx/>
              <a:buFontTx/>
              <a:buNone/>
              <a:tabLst/>
              <a:defRPr/>
            </a:pPr>
            <a:r>
              <a:rPr kumimoji="0" lang="es-ES" sz="2200" b="1" i="0" u="none" strike="noStrike" kern="1200" cap="none" spc="0" normalizeH="0" baseline="0" noProof="0" dirty="0" smtClean="0">
                <a:ln>
                  <a:noFill/>
                </a:ln>
                <a:solidFill>
                  <a:schemeClr val="tx1"/>
                </a:solidFill>
                <a:effectLst/>
                <a:uLnTx/>
                <a:uFillTx/>
                <a:latin typeface="+mn-lt"/>
                <a:ea typeface="+mn-ea"/>
                <a:cs typeface="+mn-cs"/>
              </a:rPr>
              <a:t>2.</a:t>
            </a:r>
            <a:r>
              <a:rPr kumimoji="0" lang="es-ES" sz="2200" b="0" i="0" u="none" strike="noStrike" kern="1200" cap="none" spc="0" normalizeH="0" baseline="0" noProof="0" dirty="0" smtClean="0">
                <a:ln>
                  <a:noFill/>
                </a:ln>
                <a:solidFill>
                  <a:schemeClr val="tx1"/>
                </a:solidFill>
                <a:effectLst/>
                <a:uLnTx/>
                <a:uFillTx/>
                <a:latin typeface="+mn-lt"/>
                <a:ea typeface="+mn-ea"/>
                <a:cs typeface="+mn-cs"/>
              </a:rPr>
              <a:t> Promueva la lectura del libro “Conducción del Niño” de Elena G. de White, indicándolo como un manual de referencia sobre la forma de criar a los hijos. Utilice éste y otros libros en las meditaciones de la Red Familiar de los Aventureros. No de la impresión de que tiene las respuestas para todo, en si mismo. Divulgue las fuentes de donde saco esos consejos y orientaciones. Padres inteligentes procuraran directamente la fuente, por cuenta propia, e indicarán la fuente para otros padres necesitados</a:t>
            </a:r>
          </a:p>
          <a:p>
            <a:pPr marL="342900" marR="0" lvl="0" indent="-342900" algn="l" defTabSz="914400" rtl="0" eaLnBrk="1" fontAlgn="auto" latinLnBrk="0" hangingPunct="1">
              <a:lnSpc>
                <a:spcPct val="80000"/>
              </a:lnSpc>
              <a:spcBef>
                <a:spcPct val="20000"/>
              </a:spcBef>
              <a:spcAft>
                <a:spcPts val="0"/>
              </a:spcAft>
              <a:buClrTx/>
              <a:buSzTx/>
              <a:buFontTx/>
              <a:buNone/>
              <a:tabLst/>
              <a:defRPr/>
            </a:pPr>
            <a:r>
              <a:rPr lang="es-ES" sz="2200" b="1" dirty="0" smtClean="0"/>
              <a:t>3. </a:t>
            </a:r>
            <a:r>
              <a:rPr lang="es-ES" sz="2200" dirty="0" smtClean="0"/>
              <a:t>Enseñar cómo  contar historias de la Biblia de manera interesante y adaptarla a los niños, los padres apreciarán esta nueva fuente de historias.</a:t>
            </a:r>
            <a:endParaRPr kumimoji="0" lang="es-ES" sz="2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80000"/>
              </a:lnSpc>
              <a:spcBef>
                <a:spcPct val="20000"/>
              </a:spcBef>
              <a:spcAft>
                <a:spcPts val="0"/>
              </a:spcAft>
              <a:buClrTx/>
              <a:buSzTx/>
              <a:buFontTx/>
              <a:buNone/>
              <a:tabLst/>
              <a:defRPr/>
            </a:pPr>
            <a:endParaRPr lang="es-ES" sz="2200" dirty="0" smtClean="0"/>
          </a:p>
          <a:p>
            <a:pPr marL="342900" marR="0" lvl="0" indent="-342900" algn="l" defTabSz="914400" rtl="0" eaLnBrk="1" fontAlgn="auto" latinLnBrk="0" hangingPunct="1">
              <a:lnSpc>
                <a:spcPct val="80000"/>
              </a:lnSpc>
              <a:spcBef>
                <a:spcPct val="20000"/>
              </a:spcBef>
              <a:spcAft>
                <a:spcPts val="0"/>
              </a:spcAft>
              <a:buClrTx/>
              <a:buSzTx/>
              <a:buFontTx/>
              <a:buNone/>
              <a:tabLst/>
              <a:defRPr/>
            </a:pPr>
            <a:endParaRPr kumimoji="0" lang="es-ES" sz="22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10243" name="Picture 3"/>
          <p:cNvPicPr>
            <a:picLocks noChangeAspect="1" noChangeArrowheads="1"/>
          </p:cNvPicPr>
          <p:nvPr/>
        </p:nvPicPr>
        <p:blipFill>
          <a:blip r:embed="rId7"/>
          <a:srcRect/>
          <a:stretch>
            <a:fillRect/>
          </a:stretch>
        </p:blipFill>
        <p:spPr bwMode="auto">
          <a:xfrm>
            <a:off x="6715140" y="1643050"/>
            <a:ext cx="2071702" cy="364573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3"/>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4"/>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5"/>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6"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7"/>
            <a:srcRect/>
            <a:stretch>
              <a:fillRect/>
            </a:stretch>
          </p:blipFill>
          <p:spPr bwMode="auto">
            <a:xfrm>
              <a:off x="285720" y="714356"/>
              <a:ext cx="774994" cy="714380"/>
            </a:xfrm>
            <a:prstGeom prst="rect">
              <a:avLst/>
            </a:prstGeom>
            <a:noFill/>
            <a:ln w="9525">
              <a:noFill/>
              <a:miter lim="800000"/>
              <a:headEnd/>
              <a:tailEnd/>
            </a:ln>
            <a:effectLst/>
          </p:spPr>
        </p:pic>
      </p:grpSp>
      <p:sp>
        <p:nvSpPr>
          <p:cNvPr id="16" name="15 Elipse"/>
          <p:cNvSpPr/>
          <p:nvPr/>
        </p:nvSpPr>
        <p:spPr>
          <a:xfrm>
            <a:off x="1928794" y="357166"/>
            <a:ext cx="6072230" cy="571504"/>
          </a:xfrm>
          <a:prstGeom prst="ellipse">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smtClean="0">
                <a:solidFill>
                  <a:srgbClr val="7030A0"/>
                </a:solidFill>
                <a:effectLst>
                  <a:outerShdw blurRad="38100" dist="38100" dir="2700000" algn="tl">
                    <a:srgbClr val="000000">
                      <a:alpha val="43137"/>
                    </a:srgbClr>
                  </a:outerShdw>
                </a:effectLst>
              </a:rPr>
              <a:t>INTEGRACIÓN CON LOS HIJOS  </a:t>
            </a:r>
            <a:endParaRPr lang="es-ES" sz="2400" b="1" dirty="0">
              <a:solidFill>
                <a:srgbClr val="7030A0"/>
              </a:solidFill>
              <a:effectLst>
                <a:outerShdw blurRad="38100" dist="38100" dir="2700000" algn="tl">
                  <a:srgbClr val="000000">
                    <a:alpha val="43137"/>
                  </a:srgbClr>
                </a:outerShdw>
              </a:effectLst>
            </a:endParaRPr>
          </a:p>
        </p:txBody>
      </p:sp>
      <p:sp>
        <p:nvSpPr>
          <p:cNvPr id="17" name="16 CuadroTexto"/>
          <p:cNvSpPr txBox="1"/>
          <p:nvPr/>
        </p:nvSpPr>
        <p:spPr>
          <a:xfrm>
            <a:off x="2357422" y="1285860"/>
            <a:ext cx="5072098" cy="523220"/>
          </a:xfrm>
          <a:prstGeom prst="rect">
            <a:avLst/>
          </a:prstGeom>
          <a:noFill/>
        </p:spPr>
        <p:txBody>
          <a:bodyPr wrap="square" rtlCol="0">
            <a:spAutoFit/>
          </a:bodyPr>
          <a:lstStyle/>
          <a:p>
            <a:pPr algn="ctr"/>
            <a:r>
              <a:rPr lang="es-ES" sz="2800" b="1" i="1" dirty="0" smtClean="0">
                <a:solidFill>
                  <a:srgbClr val="FF0000"/>
                </a:solidFill>
                <a:latin typeface="Berlin Sans FB" pitchFamily="34" charset="0"/>
              </a:rPr>
              <a:t>Padre y Aventurero del Año</a:t>
            </a:r>
            <a:endParaRPr lang="es-ES" sz="2800" b="1" i="1" dirty="0">
              <a:solidFill>
                <a:srgbClr val="FF0000"/>
              </a:solidFill>
              <a:latin typeface="Berlin Sans FB" pitchFamily="34" charset="0"/>
            </a:endParaRPr>
          </a:p>
        </p:txBody>
      </p:sp>
      <p:sp>
        <p:nvSpPr>
          <p:cNvPr id="18" name="17 CuadroTexto"/>
          <p:cNvSpPr txBox="1"/>
          <p:nvPr/>
        </p:nvSpPr>
        <p:spPr>
          <a:xfrm>
            <a:off x="1857356" y="2214554"/>
            <a:ext cx="6643734" cy="2554545"/>
          </a:xfrm>
          <a:prstGeom prst="rect">
            <a:avLst/>
          </a:prstGeom>
          <a:noFill/>
        </p:spPr>
        <p:txBody>
          <a:bodyPr wrap="square" rtlCol="0">
            <a:spAutoFit/>
          </a:bodyPr>
          <a:lstStyle/>
          <a:p>
            <a:pPr>
              <a:buFont typeface="Wingdings" pitchFamily="2" charset="2"/>
              <a:buChar char="§"/>
            </a:pPr>
            <a:r>
              <a:rPr lang="es-ES" sz="2000" dirty="0" smtClean="0"/>
              <a:t> Se trata de un conjunto de requisitos que los padres persiguen, mientras ayudan a su hijo a conseguir su Clase </a:t>
            </a:r>
          </a:p>
          <a:p>
            <a:pPr>
              <a:buFont typeface="Wingdings" pitchFamily="2" charset="2"/>
              <a:buChar char="§"/>
            </a:pPr>
            <a:r>
              <a:rPr lang="es-ES" sz="2000" dirty="0" smtClean="0"/>
              <a:t>Transforma en miembros honorarios del club a los Padres.</a:t>
            </a:r>
          </a:p>
          <a:p>
            <a:pPr>
              <a:buFont typeface="Wingdings" pitchFamily="2" charset="2"/>
              <a:buChar char="§"/>
            </a:pPr>
            <a:r>
              <a:rPr lang="es-ES" sz="2000" dirty="0" smtClean="0"/>
              <a:t> Los requisitos para los padres están fuertemente relacionados con las Clases de los Aventureros.</a:t>
            </a:r>
          </a:p>
          <a:p>
            <a:pPr>
              <a:buFont typeface="Wingdings" pitchFamily="2" charset="2"/>
              <a:buChar char="§"/>
            </a:pPr>
            <a:r>
              <a:rPr lang="es-ES" sz="2000" dirty="0" smtClean="0"/>
              <a:t> La idea es que ambos  (Aventurero y Padre) cumplan los requisitos que les corresponde para optar al titulo de Aventurero del Año </a:t>
            </a:r>
          </a:p>
        </p:txBody>
      </p:sp>
      <p:graphicFrame>
        <p:nvGraphicFramePr>
          <p:cNvPr id="9217" name="Object 1"/>
          <p:cNvGraphicFramePr>
            <a:graphicFrameLocks noChangeAspect="1"/>
          </p:cNvGraphicFramePr>
          <p:nvPr/>
        </p:nvGraphicFramePr>
        <p:xfrm>
          <a:off x="4357686" y="4429132"/>
          <a:ext cx="1471607" cy="1893840"/>
        </p:xfrm>
        <a:graphic>
          <a:graphicData uri="http://schemas.openxmlformats.org/presentationml/2006/ole">
            <p:oleObj spid="_x0000_s9217" name="Imagen de mapa de bits" r:id="rId8" imgW="2257740" imgH="2905531" progId="PBrush">
              <p:embed/>
            </p:oleObj>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6" name="Rectangle 3"/>
          <p:cNvSpPr txBox="1">
            <a:spLocks noChangeArrowheads="1"/>
          </p:cNvSpPr>
          <p:nvPr/>
        </p:nvSpPr>
        <p:spPr>
          <a:xfrm>
            <a:off x="1500166" y="428604"/>
            <a:ext cx="4857784" cy="5643602"/>
          </a:xfrm>
          <a:prstGeom prst="rect">
            <a:avLst/>
          </a:prstGeom>
        </p:spPr>
        <p:txBody>
          <a:bodyPr vert="horz" lIns="91440" tIns="45720" rIns="91440" bIns="45720" rtlCol="0">
            <a:normAutofit fontScale="85000" lnSpcReduction="20000"/>
          </a:bodyPr>
          <a:lstStyle/>
          <a:p>
            <a:pPr marL="342900" marR="0" lvl="0" indent="-342900" algn="l" defTabSz="914400" rtl="0" eaLnBrk="1" fontAlgn="auto" latinLnBrk="0" hangingPunct="1">
              <a:lnSpc>
                <a:spcPct val="110000"/>
              </a:lnSpc>
              <a:spcBef>
                <a:spcPct val="20000"/>
              </a:spcBef>
              <a:spcAft>
                <a:spcPts val="0"/>
              </a:spcAft>
              <a:buClrTx/>
              <a:buSzTx/>
              <a:buFont typeface="Arial" pitchFamily="34" charset="0"/>
              <a:buChar char="•"/>
              <a:tabLst/>
              <a:defRPr/>
            </a:pPr>
            <a:r>
              <a:rPr kumimoji="0" lang="es-ES" sz="2200" b="0" i="0" u="none" strike="noStrike" kern="1200" cap="none" spc="0" normalizeH="0" baseline="0" noProof="0" dirty="0" smtClean="0">
                <a:ln>
                  <a:noFill/>
                </a:ln>
                <a:solidFill>
                  <a:schemeClr val="tx1"/>
                </a:solidFill>
                <a:effectLst/>
                <a:uLnTx/>
                <a:uFillTx/>
                <a:latin typeface="Arial" pitchFamily="34" charset="0"/>
                <a:cs typeface="Arial" pitchFamily="34" charset="0"/>
              </a:rPr>
              <a:t>La Red Familiar tiene como su principal misión convencer a los padres de que, en vez de una sobrecarga en su apretada agenda, el Club de Aventureros le proporciona tiempo y energía al proponer un programa de desarrollo para el niño, basado  en el desenvolvimiento de los padres. Si ellos no se envuelven, sus hijos no se desenvuelven.</a:t>
            </a:r>
          </a:p>
          <a:p>
            <a:pPr marL="342900" marR="0" lvl="0" indent="-342900" algn="l" defTabSz="914400" rtl="0" eaLnBrk="1" fontAlgn="auto" latinLnBrk="0" hangingPunct="1">
              <a:lnSpc>
                <a:spcPct val="110000"/>
              </a:lnSpc>
              <a:spcBef>
                <a:spcPct val="20000"/>
              </a:spcBef>
              <a:spcAft>
                <a:spcPts val="0"/>
              </a:spcAft>
              <a:buClrTx/>
              <a:buSzTx/>
              <a:buFont typeface="Arial" pitchFamily="34" charset="0"/>
              <a:buChar char="•"/>
              <a:tabLst/>
              <a:defRPr/>
            </a:pPr>
            <a:r>
              <a:rPr kumimoji="0" lang="es-ES" sz="2200" b="0" i="0" u="none" strike="noStrike" kern="1200" cap="none" spc="0" normalizeH="0" baseline="0" noProof="0" dirty="0" smtClean="0">
                <a:ln>
                  <a:noFill/>
                </a:ln>
                <a:solidFill>
                  <a:schemeClr val="tx1"/>
                </a:solidFill>
                <a:effectLst/>
                <a:uLnTx/>
                <a:uFillTx/>
                <a:latin typeface="Arial" pitchFamily="34" charset="0"/>
                <a:cs typeface="Arial" pitchFamily="34" charset="0"/>
              </a:rPr>
              <a:t>Aventureros del Año es uno de los incentivos especialmente destinados a conquistar a los padres para esta integración. Se trata de un conjunto de requisitos para  que los padres busquen hacer, en cuanto ayudan a su hijo a obtener la Clase de ellos. Algunas tareas son exclusivamente de los padres, otras exclusivamente de la Directiva y otras consisten de trabajo conjunto de la Directiva y los padres.</a:t>
            </a:r>
          </a:p>
          <a:p>
            <a:pPr marL="342900" marR="0" lvl="0" indent="-342900" algn="l" defTabSz="914400" rtl="0" eaLnBrk="1" fontAlgn="auto" latinLnBrk="0" hangingPunct="1">
              <a:lnSpc>
                <a:spcPct val="80000"/>
              </a:lnSpc>
              <a:spcBef>
                <a:spcPct val="20000"/>
              </a:spcBef>
              <a:spcAft>
                <a:spcPts val="0"/>
              </a:spcAft>
              <a:buClrTx/>
              <a:buSzTx/>
              <a:buFont typeface="Arial" pitchFamily="34" charset="0"/>
              <a:buChar char="•"/>
              <a:tabLst/>
              <a:defRPr/>
            </a:pPr>
            <a:endParaRPr kumimoji="0" lang="es-ES" sz="20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7170" name="Picture 2" descr="http://reflexionesdiarias.files.wordpress.com/2009/04/limites-de-padres.jpg"/>
          <p:cNvPicPr>
            <a:picLocks noChangeAspect="1" noChangeArrowheads="1"/>
          </p:cNvPicPr>
          <p:nvPr/>
        </p:nvPicPr>
        <p:blipFill>
          <a:blip r:embed="rId7" cstate="print"/>
          <a:srcRect/>
          <a:stretch>
            <a:fillRect/>
          </a:stretch>
        </p:blipFill>
        <p:spPr bwMode="auto">
          <a:xfrm>
            <a:off x="6286512" y="2071678"/>
            <a:ext cx="2774292" cy="1876404"/>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6" name="15 Elipse"/>
          <p:cNvSpPr/>
          <p:nvPr/>
        </p:nvSpPr>
        <p:spPr>
          <a:xfrm>
            <a:off x="1928794" y="357166"/>
            <a:ext cx="6072230" cy="857256"/>
          </a:xfrm>
          <a:prstGeom prst="ellipse">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smtClean="0">
                <a:solidFill>
                  <a:srgbClr val="7030A0"/>
                </a:solidFill>
                <a:effectLst>
                  <a:outerShdw blurRad="38100" dist="38100" dir="2700000" algn="tl">
                    <a:srgbClr val="000000">
                      <a:alpha val="43137"/>
                    </a:srgbClr>
                  </a:outerShdw>
                </a:effectLst>
              </a:rPr>
              <a:t>REQUISITOS ESPECIALES PARA LOS PADRES</a:t>
            </a:r>
            <a:endParaRPr lang="es-ES" sz="2400" b="1" dirty="0">
              <a:solidFill>
                <a:srgbClr val="7030A0"/>
              </a:solidFill>
              <a:effectLst>
                <a:outerShdw blurRad="38100" dist="38100" dir="2700000" algn="tl">
                  <a:srgbClr val="000000">
                    <a:alpha val="43137"/>
                  </a:srgbClr>
                </a:outerShdw>
              </a:effectLst>
            </a:endParaRPr>
          </a:p>
        </p:txBody>
      </p:sp>
      <p:sp>
        <p:nvSpPr>
          <p:cNvPr id="17" name="16 CuadroTexto"/>
          <p:cNvSpPr txBox="1"/>
          <p:nvPr/>
        </p:nvSpPr>
        <p:spPr>
          <a:xfrm>
            <a:off x="1571604" y="1500174"/>
            <a:ext cx="6429420" cy="923330"/>
          </a:xfrm>
          <a:prstGeom prst="rect">
            <a:avLst/>
          </a:prstGeom>
          <a:noFill/>
        </p:spPr>
        <p:txBody>
          <a:bodyPr wrap="square" rtlCol="0">
            <a:spAutoFit/>
          </a:bodyPr>
          <a:lstStyle/>
          <a:p>
            <a:r>
              <a:rPr lang="es-ES" dirty="0" smtClean="0"/>
              <a:t>En el Manual de Aventureros a partir de la pág. 232 encontrará el detalle de todos los requisitos que se piden para el padre según la Clase que esta siguiendo su hijo.</a:t>
            </a:r>
            <a:endParaRPr lang="es-ES" dirty="0"/>
          </a:p>
        </p:txBody>
      </p:sp>
      <p:sp>
        <p:nvSpPr>
          <p:cNvPr id="18" name="17 CuadroTexto"/>
          <p:cNvSpPr txBox="1"/>
          <p:nvPr/>
        </p:nvSpPr>
        <p:spPr>
          <a:xfrm>
            <a:off x="1714480" y="2643182"/>
            <a:ext cx="2428892" cy="369332"/>
          </a:xfrm>
          <a:prstGeom prst="rect">
            <a:avLst/>
          </a:prstGeom>
          <a:noFill/>
        </p:spPr>
        <p:txBody>
          <a:bodyPr wrap="square" rtlCol="0">
            <a:spAutoFit/>
          </a:bodyPr>
          <a:lstStyle/>
          <a:p>
            <a:r>
              <a:rPr lang="es-ES" dirty="0" smtClean="0"/>
              <a:t>Ejemplos:</a:t>
            </a:r>
            <a:endParaRPr lang="es-ES" dirty="0"/>
          </a:p>
        </p:txBody>
      </p:sp>
      <p:graphicFrame>
        <p:nvGraphicFramePr>
          <p:cNvPr id="19" name="18 Tabla"/>
          <p:cNvGraphicFramePr>
            <a:graphicFrameLocks noGrp="1"/>
          </p:cNvGraphicFramePr>
          <p:nvPr/>
        </p:nvGraphicFramePr>
        <p:xfrm>
          <a:off x="1571603" y="3143248"/>
          <a:ext cx="7143801" cy="3296920"/>
        </p:xfrm>
        <a:graphic>
          <a:graphicData uri="http://schemas.openxmlformats.org/drawingml/2006/table">
            <a:tbl>
              <a:tblPr firstRow="1" bandRow="1">
                <a:tableStyleId>{FABFCF23-3B69-468F-B69F-88F6DE6A72F2}</a:tableStyleId>
              </a:tblPr>
              <a:tblGrid>
                <a:gridCol w="2381267"/>
                <a:gridCol w="2381267"/>
                <a:gridCol w="2381267"/>
              </a:tblGrid>
              <a:tr h="370840">
                <a:tc>
                  <a:txBody>
                    <a:bodyPr/>
                    <a:lstStyle/>
                    <a:p>
                      <a:r>
                        <a:rPr lang="es-ES" dirty="0" smtClean="0"/>
                        <a:t>REQUISITO</a:t>
                      </a:r>
                      <a:endParaRPr lang="es-ES" dirty="0"/>
                    </a:p>
                  </a:txBody>
                  <a:tcPr/>
                </a:tc>
                <a:tc>
                  <a:txBody>
                    <a:bodyPr/>
                    <a:lstStyle/>
                    <a:p>
                      <a:r>
                        <a:rPr lang="es-ES" dirty="0" smtClean="0"/>
                        <a:t>NIÑO</a:t>
                      </a:r>
                      <a:endParaRPr lang="es-ES" dirty="0"/>
                    </a:p>
                  </a:txBody>
                  <a:tcPr/>
                </a:tc>
                <a:tc>
                  <a:txBody>
                    <a:bodyPr/>
                    <a:lstStyle/>
                    <a:p>
                      <a:r>
                        <a:rPr lang="es-ES" dirty="0" smtClean="0"/>
                        <a:t>PADRE</a:t>
                      </a:r>
                      <a:endParaRPr lang="es-ES" dirty="0"/>
                    </a:p>
                  </a:txBody>
                  <a:tcPr/>
                </a:tc>
              </a:tr>
              <a:tr h="370840">
                <a:tc>
                  <a:txBody>
                    <a:bodyPr/>
                    <a:lstStyle/>
                    <a:p>
                      <a:r>
                        <a:rPr lang="es-ES" dirty="0" smtClean="0"/>
                        <a:t>Recibir el certificado de lectura</a:t>
                      </a:r>
                      <a:endParaRPr lang="es-ES" dirty="0"/>
                    </a:p>
                  </a:txBody>
                  <a:tcPr/>
                </a:tc>
                <a:tc>
                  <a:txBody>
                    <a:bodyPr/>
                    <a:lstStyle/>
                    <a:p>
                      <a:r>
                        <a:rPr lang="es-ES" dirty="0" smtClean="0"/>
                        <a:t>Participar activamente de la lectura, en conjunto</a:t>
                      </a:r>
                      <a:r>
                        <a:rPr lang="es-ES" baseline="0" dirty="0" smtClean="0"/>
                        <a:t> con un adulto</a:t>
                      </a:r>
                      <a:endParaRPr lang="es-ES" dirty="0"/>
                    </a:p>
                  </a:txBody>
                  <a:tcPr/>
                </a:tc>
                <a:tc>
                  <a:txBody>
                    <a:bodyPr/>
                    <a:lstStyle/>
                    <a:p>
                      <a:r>
                        <a:rPr lang="es-ES" dirty="0" smtClean="0"/>
                        <a:t>Leer con el niño explicándole el contenido y ayudarlo a percibir las lecciones que puede aprender.</a:t>
                      </a:r>
                      <a:endParaRPr lang="es-ES" dirty="0"/>
                    </a:p>
                  </a:txBody>
                  <a:tcPr/>
                </a:tc>
              </a:tr>
              <a:tr h="370840">
                <a:tc>
                  <a:txBody>
                    <a:bodyPr/>
                    <a:lstStyle/>
                    <a:p>
                      <a:r>
                        <a:rPr lang="es-ES" dirty="0" smtClean="0"/>
                        <a:t>Invitar a una persona para una reunión familiar o programa de la Iglesia</a:t>
                      </a:r>
                      <a:endParaRPr lang="es-ES" dirty="0"/>
                    </a:p>
                  </a:txBody>
                  <a:tcPr/>
                </a:tc>
                <a:tc>
                  <a:txBody>
                    <a:bodyPr/>
                    <a:lstStyle/>
                    <a:p>
                      <a:r>
                        <a:rPr lang="es-ES" dirty="0" smtClean="0"/>
                        <a:t>Presentar a su nuevo amigo al consejero, a la familia y a sus amigos</a:t>
                      </a:r>
                      <a:endParaRPr lang="es-ES" dirty="0"/>
                    </a:p>
                  </a:txBody>
                  <a:tcPr/>
                </a:tc>
                <a:tc>
                  <a:txBody>
                    <a:bodyPr/>
                    <a:lstStyle/>
                    <a:p>
                      <a:r>
                        <a:rPr lang="es-ES" dirty="0" smtClean="0"/>
                        <a:t>Preparar el ambiente o la comida para que el niño reciba a</a:t>
                      </a:r>
                      <a:r>
                        <a:rPr lang="es-ES" baseline="0" dirty="0" smtClean="0"/>
                        <a:t> su nuevo amigo, en casa o en la Iglesia.</a:t>
                      </a:r>
                      <a:endParaRPr lang="es-ES" dirty="0"/>
                    </a:p>
                  </a:txBody>
                  <a:tcPr/>
                </a:tc>
              </a:tr>
            </a:tbl>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7" name="16 Rectángulo"/>
          <p:cNvSpPr/>
          <p:nvPr/>
        </p:nvSpPr>
        <p:spPr>
          <a:xfrm>
            <a:off x="2643174" y="642918"/>
            <a:ext cx="5226239" cy="175432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CÓMO ATRAER A </a:t>
            </a:r>
          </a:p>
          <a:p>
            <a:pPr algn="ctr"/>
            <a:r>
              <a:rPr lang="es-E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LOS PADRES</a:t>
            </a:r>
            <a:endParaRPr lang="es-E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5122" name="Picture 2" descr="http://percynina.files.wordpress.com/2011/03/padres2.jpg"/>
          <p:cNvPicPr>
            <a:picLocks noChangeAspect="1" noChangeArrowheads="1"/>
          </p:cNvPicPr>
          <p:nvPr/>
        </p:nvPicPr>
        <p:blipFill>
          <a:blip r:embed="rId7"/>
          <a:srcRect/>
          <a:stretch>
            <a:fillRect/>
          </a:stretch>
        </p:blipFill>
        <p:spPr bwMode="auto">
          <a:xfrm>
            <a:off x="2500298" y="2571744"/>
            <a:ext cx="4762500" cy="3343275"/>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6" name="Rectangle 3"/>
          <p:cNvSpPr txBox="1">
            <a:spLocks noChangeArrowheads="1"/>
          </p:cNvSpPr>
          <p:nvPr/>
        </p:nvSpPr>
        <p:spPr>
          <a:xfrm>
            <a:off x="1500165" y="428604"/>
            <a:ext cx="4572033" cy="5857916"/>
          </a:xfrm>
          <a:prstGeom prst="rect">
            <a:avLst/>
          </a:prstGeom>
        </p:spPr>
        <p:txBody>
          <a:bodyPr vert="horz" lIns="91440" tIns="45720" rIns="91440" bIns="45720" rtlCol="0">
            <a:normAutofit fontScale="92500"/>
          </a:bodyPr>
          <a:lstStyle/>
          <a:p>
            <a:pPr marL="342900" marR="0" lvl="0" indent="-342900" defTabSz="914400" rtl="0" eaLnBrk="1" fontAlgn="auto" latinLnBrk="0" hangingPunct="1">
              <a:lnSpc>
                <a:spcPct val="90000"/>
              </a:lnSpc>
              <a:spcBef>
                <a:spcPct val="20000"/>
              </a:spcBef>
              <a:spcAft>
                <a:spcPts val="0"/>
              </a:spcAft>
              <a:buClrTx/>
              <a:buSzTx/>
              <a:buFontTx/>
              <a:buNone/>
              <a:tabLst/>
              <a:defRPr/>
            </a:pPr>
            <a:r>
              <a:rPr kumimoji="0" lang="es-ES" sz="2400" b="1" i="0" strike="noStrike" kern="1200" cap="none" spc="0" normalizeH="0" baseline="0" noProof="0" dirty="0" smtClean="0">
                <a:ln>
                  <a:noFill/>
                </a:ln>
                <a:solidFill>
                  <a:srgbClr val="7030A0"/>
                </a:solidFill>
                <a:effectLst/>
                <a:uLnTx/>
                <a:uFillTx/>
                <a:latin typeface="+mn-lt"/>
                <a:ea typeface="+mn-ea"/>
                <a:cs typeface="+mn-cs"/>
              </a:rPr>
              <a:t>Como atraer y mantener a los padres</a:t>
            </a:r>
            <a:r>
              <a:rPr kumimoji="0" lang="es-ES" sz="2400" b="1" i="0" strike="noStrike" kern="1200" cap="none" spc="0" normalizeH="0" noProof="0" dirty="0" smtClean="0">
                <a:ln>
                  <a:noFill/>
                </a:ln>
                <a:solidFill>
                  <a:srgbClr val="7030A0"/>
                </a:solidFill>
                <a:effectLst/>
                <a:uLnTx/>
                <a:uFillTx/>
                <a:latin typeface="+mn-lt"/>
                <a:ea typeface="+mn-ea"/>
                <a:cs typeface="+mn-cs"/>
              </a:rPr>
              <a:t> </a:t>
            </a:r>
            <a:r>
              <a:rPr kumimoji="0" lang="es-ES" sz="2400" b="1" i="0" strike="noStrike" kern="1200" cap="none" spc="0" normalizeH="0" baseline="0" noProof="0" dirty="0" smtClean="0">
                <a:ln>
                  <a:noFill/>
                </a:ln>
                <a:solidFill>
                  <a:srgbClr val="7030A0"/>
                </a:solidFill>
                <a:effectLst/>
                <a:uLnTx/>
                <a:uFillTx/>
                <a:latin typeface="+mn-lt"/>
                <a:ea typeface="+mn-ea"/>
                <a:cs typeface="+mn-cs"/>
              </a:rPr>
              <a:t>en la Red Familiar</a:t>
            </a:r>
          </a:p>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endParaRPr kumimoji="0" lang="es-ES" sz="2400" b="0" i="0" u="none" strike="noStrike" kern="1200" cap="none" spc="0" normalizeH="0" baseline="0" noProof="0" dirty="0" smtClean="0">
              <a:ln>
                <a:noFill/>
              </a:ln>
              <a:solidFill>
                <a:schemeClr val="accent2"/>
              </a:solidFill>
              <a:effectLst/>
              <a:uLnTx/>
              <a:uFillTx/>
              <a:latin typeface="+mn-lt"/>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s-ES" sz="2400" b="0" i="0" u="none" strike="noStrike" kern="1200" cap="none" spc="0" normalizeH="0" baseline="0" noProof="0" dirty="0" smtClean="0">
                <a:ln>
                  <a:noFill/>
                </a:ln>
                <a:solidFill>
                  <a:schemeClr val="tx1"/>
                </a:solidFill>
                <a:effectLst/>
                <a:uLnTx/>
                <a:uFillTx/>
                <a:latin typeface="+mn-lt"/>
                <a:ea typeface="+mn-ea"/>
                <a:cs typeface="+mn-cs"/>
              </a:rPr>
              <a:t>Haga lo mejor en el cumplimiento de sus responsabilidades.</a:t>
            </a:r>
          </a:p>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s-ES" sz="2400" b="0" i="0" u="none" strike="noStrike" kern="1200" cap="none" spc="0" normalizeH="0" baseline="0" noProof="0" dirty="0" smtClean="0">
                <a:ln>
                  <a:noFill/>
                </a:ln>
                <a:solidFill>
                  <a:schemeClr val="tx1"/>
                </a:solidFill>
                <a:effectLst/>
                <a:uLnTx/>
                <a:uFillTx/>
                <a:latin typeface="+mn-lt"/>
                <a:ea typeface="+mn-ea"/>
                <a:cs typeface="+mn-cs"/>
              </a:rPr>
              <a:t>Envíe comunicados escritos, para cada familia de Aventureros, una o dos semanas antes del evento.</a:t>
            </a:r>
          </a:p>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s-ES" sz="2400" b="0" i="0" u="none" strike="noStrike" kern="1200" cap="none" spc="0" normalizeH="0" baseline="0" noProof="0" dirty="0" smtClean="0">
                <a:ln>
                  <a:noFill/>
                </a:ln>
                <a:solidFill>
                  <a:schemeClr val="tx1"/>
                </a:solidFill>
                <a:effectLst/>
                <a:uLnTx/>
                <a:uFillTx/>
                <a:latin typeface="+mn-lt"/>
                <a:ea typeface="+mn-ea"/>
                <a:cs typeface="+mn-cs"/>
              </a:rPr>
              <a:t>Organice su Red Familiar alrededor de las necesidades de los padres, por tanto invite a la iglesia y a la comunidad para las programaciones que sean, realmente</a:t>
            </a:r>
            <a:r>
              <a:rPr kumimoji="0" lang="es-ES" sz="2400" b="0" i="0" u="none" strike="noStrike" kern="1200" cap="none" spc="0" normalizeH="0" noProof="0" dirty="0" smtClean="0">
                <a:ln>
                  <a:noFill/>
                </a:ln>
                <a:solidFill>
                  <a:schemeClr val="tx1"/>
                </a:solidFill>
                <a:effectLst/>
                <a:uLnTx/>
                <a:uFillTx/>
                <a:latin typeface="+mn-lt"/>
                <a:ea typeface="+mn-ea"/>
                <a:cs typeface="+mn-cs"/>
              </a:rPr>
              <a:t> </a:t>
            </a:r>
            <a:r>
              <a:rPr kumimoji="0" lang="es-ES" sz="2400" b="0" i="0" u="none" strike="noStrike" kern="1200" cap="none" spc="0" normalizeH="0" baseline="0" noProof="0" dirty="0" smtClean="0">
                <a:ln>
                  <a:noFill/>
                </a:ln>
                <a:solidFill>
                  <a:schemeClr val="tx1"/>
                </a:solidFill>
                <a:effectLst/>
                <a:uLnTx/>
                <a:uFillTx/>
                <a:latin typeface="+mn-lt"/>
                <a:ea typeface="+mn-ea"/>
                <a:cs typeface="+mn-cs"/>
              </a:rPr>
              <a:t>de interés general. Eso divulgará y tornará relevante el trabajo desarrollado por el Club</a:t>
            </a:r>
          </a:p>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endParaRPr kumimoji="0" lang="es-E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4098" name="Picture 2" descr="http://4.bp.blogspot.com/_tW9_j18L2TQ/TLWG740vyQI/AAAAAAAAAC8/XuR5cPlu87A/s1600/escuelapadres.jpg"/>
          <p:cNvPicPr>
            <a:picLocks noChangeAspect="1" noChangeArrowheads="1"/>
          </p:cNvPicPr>
          <p:nvPr/>
        </p:nvPicPr>
        <p:blipFill>
          <a:blip r:embed="rId7"/>
          <a:srcRect/>
          <a:stretch>
            <a:fillRect/>
          </a:stretch>
        </p:blipFill>
        <p:spPr bwMode="auto">
          <a:xfrm>
            <a:off x="6072230" y="2643182"/>
            <a:ext cx="2786050" cy="2295243"/>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6" name="Rectangle 5"/>
          <p:cNvSpPr>
            <a:spLocks noChangeArrowheads="1"/>
          </p:cNvSpPr>
          <p:nvPr/>
        </p:nvSpPr>
        <p:spPr bwMode="auto">
          <a:xfrm>
            <a:off x="1511300" y="714356"/>
            <a:ext cx="7632700" cy="5632311"/>
          </a:xfrm>
          <a:prstGeom prst="rect">
            <a:avLst/>
          </a:prstGeom>
          <a:noFill/>
          <a:ln w="9525">
            <a:noFill/>
            <a:miter lim="800000"/>
            <a:headEnd/>
            <a:tailEnd/>
          </a:ln>
        </p:spPr>
        <p:txBody>
          <a:bodyPr anchor="ctr">
            <a:spAutoFit/>
          </a:bodyPr>
          <a:lstStyle/>
          <a:p>
            <a:pPr>
              <a:buFontTx/>
              <a:buChar char="•"/>
              <a:tabLst>
                <a:tab pos="685800" algn="l"/>
              </a:tabLst>
            </a:pPr>
            <a:r>
              <a:rPr lang="es-ES" sz="2000" dirty="0"/>
              <a:t> Establezca convenios con otros departamentos de la iglesia que también recomiendan la RFA para los padres con quien tengan contacto. Estos convenios también van evitar redundancia en las actividades programadas por cada uno de ellos y por la Directiva del Club. Difundir también en el Club las actividades desarrolladas por los demás departamentos – es una vía de doble mano; la ayuda tiene que circular en las dos </a:t>
            </a:r>
            <a:r>
              <a:rPr lang="es-ES" sz="2000" dirty="0" smtClean="0"/>
              <a:t>direcciones.</a:t>
            </a:r>
            <a:endParaRPr lang="es-ES" sz="2000" dirty="0"/>
          </a:p>
          <a:p>
            <a:pPr>
              <a:tabLst>
                <a:tab pos="685800" algn="l"/>
              </a:tabLst>
            </a:pPr>
            <a:endParaRPr lang="es-ES" sz="2000" dirty="0"/>
          </a:p>
          <a:p>
            <a:pPr>
              <a:buFontTx/>
              <a:buChar char="•"/>
              <a:tabLst>
                <a:tab pos="685800" algn="l"/>
              </a:tabLst>
            </a:pPr>
            <a:r>
              <a:rPr lang="es-ES" sz="2000" dirty="0"/>
              <a:t> Planear tener algún evento anual, </a:t>
            </a:r>
            <a:r>
              <a:rPr lang="es-ES" sz="2000" dirty="0" smtClean="0"/>
              <a:t>solamente </a:t>
            </a:r>
            <a:r>
              <a:rPr lang="es-ES" sz="2000" dirty="0"/>
              <a:t>para padres, en un ambiente fuera de la iglesia, invitando a otros padres de la comunidad. Los propios padres podrán invitar amigos y presentarles al Club de Aventureros. </a:t>
            </a:r>
            <a:r>
              <a:rPr lang="es-ES" sz="2000" dirty="0" smtClean="0"/>
              <a:t>Haga que </a:t>
            </a:r>
            <a:r>
              <a:rPr lang="es-ES" sz="2000" dirty="0"/>
              <a:t>este evento anual sea una muestra de aquello que la Red Familiar y el Club </a:t>
            </a:r>
            <a:r>
              <a:rPr lang="es-ES" sz="2000" dirty="0" smtClean="0"/>
              <a:t>proporcionan </a:t>
            </a:r>
            <a:r>
              <a:rPr lang="es-ES" sz="2000" dirty="0"/>
              <a:t>a sus </a:t>
            </a:r>
            <a:r>
              <a:rPr lang="es-ES" sz="2000" dirty="0" smtClean="0"/>
              <a:t>miembros</a:t>
            </a:r>
          </a:p>
          <a:p>
            <a:pPr>
              <a:buFontTx/>
              <a:buChar char="•"/>
              <a:tabLst>
                <a:tab pos="685800" algn="l"/>
              </a:tabLst>
            </a:pPr>
            <a:endParaRPr lang="es-ES" sz="2000" dirty="0" smtClean="0"/>
          </a:p>
          <a:p>
            <a:pPr>
              <a:buFontTx/>
              <a:buChar char="•"/>
              <a:tabLst>
                <a:tab pos="685800" algn="l"/>
              </a:tabLst>
            </a:pPr>
            <a:r>
              <a:rPr lang="es-ES" sz="2000" dirty="0" smtClean="0"/>
              <a:t>Consulte a los padres de los Aventureros, en la toma de decisiones. Pida que hablen de sus preferencias, en cuanto a horarios y temas para discusión en las reuniones de la Red Familiar</a:t>
            </a:r>
            <a:endParaRPr lang="es-ES" sz="2000" dirty="0"/>
          </a:p>
          <a:p>
            <a:pPr>
              <a:tabLst>
                <a:tab pos="685800" algn="l"/>
              </a:tabLst>
            </a:pPr>
            <a:endParaRPr lang="es-ES"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286520"/>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16"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pic>
        <p:nvPicPr>
          <p:cNvPr id="17" name="Picture 9" descr="7a67f6padres1p"/>
          <p:cNvPicPr>
            <a:picLocks noChangeAspect="1" noChangeArrowheads="1"/>
          </p:cNvPicPr>
          <p:nvPr/>
        </p:nvPicPr>
        <p:blipFill>
          <a:blip r:embed="rId7"/>
          <a:srcRect/>
          <a:stretch>
            <a:fillRect/>
          </a:stretch>
        </p:blipFill>
        <p:spPr bwMode="auto">
          <a:xfrm>
            <a:off x="3071802" y="2428868"/>
            <a:ext cx="4071966" cy="3389912"/>
          </a:xfrm>
          <a:prstGeom prst="rect">
            <a:avLst/>
          </a:prstGeom>
          <a:noFill/>
        </p:spPr>
      </p:pic>
      <p:sp>
        <p:nvSpPr>
          <p:cNvPr id="19" name="18 Rectángulo"/>
          <p:cNvSpPr/>
          <p:nvPr/>
        </p:nvSpPr>
        <p:spPr>
          <a:xfrm>
            <a:off x="2000232" y="785794"/>
            <a:ext cx="6543715"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LA FAMILIA Y  EL CLUB</a:t>
            </a:r>
            <a:endParaRPr lang="es-E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7" name="16 Rectángulo"/>
          <p:cNvSpPr/>
          <p:nvPr/>
        </p:nvSpPr>
        <p:spPr>
          <a:xfrm>
            <a:off x="2285984" y="857232"/>
            <a:ext cx="5874750" cy="175432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ENCARGADO DE LA </a:t>
            </a:r>
          </a:p>
          <a:p>
            <a:pPr algn="ctr"/>
            <a:r>
              <a:rPr lang="es-E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RFA</a:t>
            </a:r>
            <a:endParaRPr lang="es-E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2050" name="Picture 2" descr="http://conquistadoresemmanuel.iespana.es/DSC00109.JPG"/>
          <p:cNvPicPr>
            <a:picLocks noChangeAspect="1" noChangeArrowheads="1"/>
          </p:cNvPicPr>
          <p:nvPr/>
        </p:nvPicPr>
        <p:blipFill>
          <a:blip r:embed="rId7" cstate="print"/>
          <a:srcRect/>
          <a:stretch>
            <a:fillRect/>
          </a:stretch>
        </p:blipFill>
        <p:spPr bwMode="auto">
          <a:xfrm>
            <a:off x="3286116" y="3071810"/>
            <a:ext cx="3837254" cy="2876536"/>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7" name="16 CuadroTexto"/>
          <p:cNvSpPr txBox="1"/>
          <p:nvPr/>
        </p:nvSpPr>
        <p:spPr>
          <a:xfrm>
            <a:off x="1857356" y="571480"/>
            <a:ext cx="6868868" cy="461665"/>
          </a:xfrm>
          <a:prstGeom prst="rect">
            <a:avLst/>
          </a:prstGeom>
          <a:noFill/>
        </p:spPr>
        <p:txBody>
          <a:bodyPr wrap="none" rtlCol="0">
            <a:spAutoFit/>
          </a:bodyPr>
          <a:lstStyle/>
          <a:p>
            <a:r>
              <a:rPr lang="es-ES" sz="2400" b="1" dirty="0" smtClean="0">
                <a:solidFill>
                  <a:srgbClr val="7030A0"/>
                </a:solidFill>
              </a:rPr>
              <a:t>El Coordinador de la Red Familiar de los Aventureros</a:t>
            </a:r>
            <a:endParaRPr lang="es-ES" sz="2400" b="1" dirty="0">
              <a:solidFill>
                <a:srgbClr val="7030A0"/>
              </a:solidFill>
            </a:endParaRPr>
          </a:p>
        </p:txBody>
      </p:sp>
      <p:sp>
        <p:nvSpPr>
          <p:cNvPr id="18" name="17 CuadroTexto"/>
          <p:cNvSpPr txBox="1"/>
          <p:nvPr/>
        </p:nvSpPr>
        <p:spPr>
          <a:xfrm>
            <a:off x="1714480" y="1357298"/>
            <a:ext cx="4286280" cy="4708981"/>
          </a:xfrm>
          <a:prstGeom prst="rect">
            <a:avLst/>
          </a:prstGeom>
          <a:noFill/>
        </p:spPr>
        <p:txBody>
          <a:bodyPr wrap="square" rtlCol="0">
            <a:spAutoFit/>
          </a:bodyPr>
          <a:lstStyle/>
          <a:p>
            <a:pPr>
              <a:buFont typeface="Wingdings" pitchFamily="2" charset="2"/>
              <a:buChar char="Ø"/>
            </a:pPr>
            <a:r>
              <a:rPr lang="es-ES" sz="2000" dirty="0" smtClean="0"/>
              <a:t> Coordinar la RFA es un trabajo que se puede comparar al de un Evangelista.</a:t>
            </a:r>
          </a:p>
          <a:p>
            <a:pPr>
              <a:buFont typeface="Wingdings" pitchFamily="2" charset="2"/>
              <a:buChar char="Ø"/>
            </a:pPr>
            <a:r>
              <a:rPr lang="es-ES" sz="2000" dirty="0" smtClean="0"/>
              <a:t> Es necesario conquistar personas, y ésa no es una tarea que se logra en un solo encuentro.</a:t>
            </a:r>
          </a:p>
          <a:p>
            <a:pPr>
              <a:buFont typeface="Wingdings" pitchFamily="2" charset="2"/>
              <a:buChar char="Ø"/>
            </a:pPr>
            <a:r>
              <a:rPr lang="es-ES" sz="2000" dirty="0" smtClean="0"/>
              <a:t> El líder necesita ser alguien de profunda experiencia.</a:t>
            </a:r>
          </a:p>
          <a:p>
            <a:pPr>
              <a:buFont typeface="Wingdings" pitchFamily="2" charset="2"/>
              <a:buChar char="Ø"/>
            </a:pPr>
            <a:r>
              <a:rPr lang="es-ES" sz="2000" dirty="0" smtClean="0"/>
              <a:t> El Coordinador de la Red Familiar necesita estar consiente de que su trabajo es una actividad a largo plazo, que no ofrece frutos inmediatos y, en el caso de ser negligente, cobrará un precio muy elevado en términos de consecuencias. </a:t>
            </a:r>
            <a:endParaRPr lang="es-ES" sz="2000" dirty="0"/>
          </a:p>
        </p:txBody>
      </p:sp>
      <p:pic>
        <p:nvPicPr>
          <p:cNvPr id="1026" name="Picture 2" descr="http://3.bp.blogspot.com/_Q9mXYrRc43g/S_ce3pfvKWI/AAAAAAAAAHg/8v0V34fbC5s/s1600/Leyendo-la-Biblia-2.jpg"/>
          <p:cNvPicPr>
            <a:picLocks noChangeAspect="1" noChangeArrowheads="1"/>
          </p:cNvPicPr>
          <p:nvPr/>
        </p:nvPicPr>
        <p:blipFill>
          <a:blip r:embed="rId7"/>
          <a:srcRect/>
          <a:stretch>
            <a:fillRect/>
          </a:stretch>
        </p:blipFill>
        <p:spPr bwMode="auto">
          <a:xfrm>
            <a:off x="6143636" y="1785926"/>
            <a:ext cx="2687952" cy="404812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7" name="16 CuadroTexto"/>
          <p:cNvSpPr txBox="1"/>
          <p:nvPr/>
        </p:nvSpPr>
        <p:spPr>
          <a:xfrm>
            <a:off x="2071670" y="1853975"/>
            <a:ext cx="6072230" cy="3477875"/>
          </a:xfrm>
          <a:prstGeom prst="rect">
            <a:avLst/>
          </a:prstGeom>
          <a:noFill/>
        </p:spPr>
        <p:txBody>
          <a:bodyPr wrap="square" rtlCol="0">
            <a:spAutoFit/>
          </a:bodyPr>
          <a:lstStyle/>
          <a:p>
            <a:pPr algn="ctr"/>
            <a:r>
              <a:rPr lang="es-ES" sz="2000" dirty="0" smtClean="0">
                <a:latin typeface="Arial" pitchFamily="34" charset="0"/>
                <a:cs typeface="Arial" pitchFamily="34" charset="0"/>
              </a:rPr>
              <a:t>El Club de Aventureros existe con el propósito de apoyar a los padres o responsables en la tarea de educar niños para Jesús. Esta es una responsabilidad de ellos, delante de Dios, y nadie a no ser ellos mismos deberán dar cuenta delante del “Juez de toda la Tierra” por los resultados obtenidos en esta misión.</a:t>
            </a:r>
          </a:p>
          <a:p>
            <a:pPr algn="ctr"/>
            <a:endParaRPr lang="es-ES" sz="2000" dirty="0" smtClean="0">
              <a:latin typeface="Arial" pitchFamily="34" charset="0"/>
              <a:cs typeface="Arial" pitchFamily="34" charset="0"/>
            </a:endParaRPr>
          </a:p>
          <a:p>
            <a:pPr algn="ctr"/>
            <a:r>
              <a:rPr lang="es-ES" sz="2000" dirty="0" smtClean="0">
                <a:latin typeface="Arial" pitchFamily="34" charset="0"/>
                <a:cs typeface="Arial" pitchFamily="34" charset="0"/>
              </a:rPr>
              <a:t>Por eso el Club considera a los padres, puesto que ellos son los más interesados en lograr el perfeccionamiento de sus hijos.</a:t>
            </a:r>
          </a:p>
        </p:txBody>
      </p:sp>
      <p:sp>
        <p:nvSpPr>
          <p:cNvPr id="18" name="17 Elipse"/>
          <p:cNvSpPr/>
          <p:nvPr/>
        </p:nvSpPr>
        <p:spPr>
          <a:xfrm>
            <a:off x="2000232" y="571480"/>
            <a:ext cx="6072230" cy="857256"/>
          </a:xfrm>
          <a:prstGeom prst="ellipse">
            <a:avLst/>
          </a:prstGeom>
          <a:gradFill>
            <a:gsLst>
              <a:gs pos="0">
                <a:srgbClr val="03D4A8"/>
              </a:gs>
              <a:gs pos="25000">
                <a:srgbClr val="21D6E0"/>
              </a:gs>
              <a:gs pos="75000">
                <a:srgbClr val="0087E6"/>
              </a:gs>
              <a:gs pos="100000">
                <a:srgbClr val="005CBF"/>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smtClean="0">
                <a:solidFill>
                  <a:srgbClr val="FFC000"/>
                </a:solidFill>
                <a:effectLst>
                  <a:outerShdw blurRad="38100" dist="38100" dir="2700000" algn="tl">
                    <a:srgbClr val="000000">
                      <a:alpha val="43137"/>
                    </a:srgbClr>
                  </a:outerShdw>
                </a:effectLst>
              </a:rPr>
              <a:t>EL PAPEL DE LOS PADRES</a:t>
            </a:r>
            <a:endParaRPr lang="es-ES" sz="2800" b="1" dirty="0">
              <a:solidFill>
                <a:srgbClr val="FFC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8" name="17 Elipse"/>
          <p:cNvSpPr/>
          <p:nvPr/>
        </p:nvSpPr>
        <p:spPr>
          <a:xfrm>
            <a:off x="2143108" y="428604"/>
            <a:ext cx="6072230" cy="1071570"/>
          </a:xfrm>
          <a:prstGeom prst="ellipse">
            <a:avLst/>
          </a:prstGeom>
          <a:gradFill>
            <a:gsLst>
              <a:gs pos="0">
                <a:srgbClr val="03D4A8"/>
              </a:gs>
              <a:gs pos="25000">
                <a:srgbClr val="21D6E0"/>
              </a:gs>
              <a:gs pos="75000">
                <a:srgbClr val="0087E6"/>
              </a:gs>
              <a:gs pos="100000">
                <a:srgbClr val="005CBF"/>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smtClean="0">
                <a:solidFill>
                  <a:srgbClr val="FFC000"/>
                </a:solidFill>
                <a:effectLst>
                  <a:outerShdw blurRad="38100" dist="38100" dir="2700000" algn="tl">
                    <a:srgbClr val="000000">
                      <a:alpha val="43137"/>
                    </a:srgbClr>
                  </a:outerShdw>
                </a:effectLst>
              </a:rPr>
              <a:t>EL SEGUIMIENTO DE LAS ACTIVIDADES EN CASA</a:t>
            </a:r>
            <a:endParaRPr lang="es-ES" sz="2800" b="1" dirty="0">
              <a:solidFill>
                <a:srgbClr val="FFC000"/>
              </a:solidFill>
              <a:effectLst>
                <a:outerShdw blurRad="38100" dist="38100" dir="2700000" algn="tl">
                  <a:srgbClr val="000000">
                    <a:alpha val="43137"/>
                  </a:srgbClr>
                </a:outerShdw>
              </a:effectLst>
            </a:endParaRPr>
          </a:p>
        </p:txBody>
      </p:sp>
      <p:sp>
        <p:nvSpPr>
          <p:cNvPr id="20" name="19 CuadroTexto"/>
          <p:cNvSpPr txBox="1"/>
          <p:nvPr/>
        </p:nvSpPr>
        <p:spPr>
          <a:xfrm>
            <a:off x="2000232" y="1714488"/>
            <a:ext cx="6143668" cy="4093428"/>
          </a:xfrm>
          <a:prstGeom prst="rect">
            <a:avLst/>
          </a:prstGeom>
          <a:noFill/>
        </p:spPr>
        <p:txBody>
          <a:bodyPr wrap="square" rtlCol="0">
            <a:spAutoFit/>
          </a:bodyPr>
          <a:lstStyle/>
          <a:p>
            <a:pPr algn="just"/>
            <a:r>
              <a:rPr lang="es-ES" sz="2000" dirty="0" smtClean="0"/>
              <a:t>Cada una de las Actividades del Club tiene objetivos definidos y parte fundamental del cumplimiento de éstos es que los Padres se encuentren informados de las Actividades que realizan sus hijos en el Club de Aventureros, sobre todo si están implican trabajo en casa. Por Ejemplo: Si usted esta dictando la especialidad de críticos de los medios de comunicación y uno de los requisitos consiste en revisar junto a los niños su programa de televisión favoritos, el encargado de RFA debe informar a los padres sobre el tema, más aun, ellos deben involucrarse directamente  con el requisito. Por eso existe el club de Padres, para que ellos formen parte activa de las actividades en las que participan sus hijos.</a:t>
            </a:r>
            <a:endParaRPr lang="es-ES"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7" name="16 CuadroTexto"/>
          <p:cNvSpPr txBox="1"/>
          <p:nvPr/>
        </p:nvSpPr>
        <p:spPr>
          <a:xfrm>
            <a:off x="2000232" y="1857364"/>
            <a:ext cx="6429420" cy="2800767"/>
          </a:xfrm>
          <a:prstGeom prst="rect">
            <a:avLst/>
          </a:prstGeom>
          <a:noFill/>
        </p:spPr>
        <p:txBody>
          <a:bodyPr wrap="square" rtlCol="0">
            <a:spAutoFit/>
          </a:bodyPr>
          <a:lstStyle/>
          <a:p>
            <a:pPr algn="ctr"/>
            <a:r>
              <a:rPr lang="es-ES" sz="2200" b="1" dirty="0" smtClean="0">
                <a:solidFill>
                  <a:srgbClr val="0070C0"/>
                </a:solidFill>
              </a:rPr>
              <a:t>Es una Sociedad, establecida entre padres y líderes, teniendo como objetivo el desarrollo mental, físico, social y espiritual de los niños. </a:t>
            </a:r>
          </a:p>
          <a:p>
            <a:pPr algn="ctr"/>
            <a:endParaRPr lang="es-ES" sz="2200" b="1" dirty="0" smtClean="0">
              <a:solidFill>
                <a:srgbClr val="0070C0"/>
              </a:solidFill>
            </a:endParaRPr>
          </a:p>
          <a:p>
            <a:pPr algn="ctr"/>
            <a:r>
              <a:rPr lang="es-ES" sz="2200" b="1" dirty="0" smtClean="0">
                <a:solidFill>
                  <a:srgbClr val="0070C0"/>
                </a:solidFill>
              </a:rPr>
              <a:t>Un Club de Aventureros sin Red Familiar solo puede lograr éxitos parciales pues carece de un ingrediente indispensable: los verdaderos responsables por administrar la “herencia del Señor”. (Salmos 127:3)</a:t>
            </a:r>
            <a:endParaRPr lang="es-ES" sz="2200" b="1" dirty="0">
              <a:solidFill>
                <a:srgbClr val="0070C0"/>
              </a:solidFill>
            </a:endParaRPr>
          </a:p>
        </p:txBody>
      </p:sp>
      <p:sp>
        <p:nvSpPr>
          <p:cNvPr id="18" name="17 Rectángulo"/>
          <p:cNvSpPr/>
          <p:nvPr/>
        </p:nvSpPr>
        <p:spPr>
          <a:xfrm>
            <a:off x="2928926" y="571480"/>
            <a:ext cx="4380238"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QUÉ ES LA RFA</a:t>
            </a:r>
            <a:endParaRPr lang="es-E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20" name="Picture 4" descr="http://us.123rf.com/400wm/400/400/joseph73/joseph730905/joseph73090500019/4917877.jpg"/>
          <p:cNvPicPr>
            <a:picLocks noChangeAspect="1" noChangeArrowheads="1"/>
          </p:cNvPicPr>
          <p:nvPr/>
        </p:nvPicPr>
        <p:blipFill>
          <a:blip r:embed="rId7"/>
          <a:srcRect/>
          <a:stretch>
            <a:fillRect/>
          </a:stretch>
        </p:blipFill>
        <p:spPr bwMode="auto">
          <a:xfrm>
            <a:off x="3929058" y="4786322"/>
            <a:ext cx="1857366" cy="15377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 descr="http://www.somalojoven.org/wp-content/familia.jpg"/>
          <p:cNvPicPr>
            <a:picLocks noChangeAspect="1" noChangeArrowheads="1"/>
          </p:cNvPicPr>
          <p:nvPr/>
        </p:nvPicPr>
        <p:blipFill>
          <a:blip r:embed="rId2"/>
          <a:srcRect/>
          <a:stretch>
            <a:fillRect/>
          </a:stretch>
        </p:blipFill>
        <p:spPr bwMode="auto">
          <a:xfrm>
            <a:off x="6566445" y="2285992"/>
            <a:ext cx="2577555" cy="3333746"/>
          </a:xfrm>
          <a:prstGeom prst="rect">
            <a:avLst/>
          </a:prstGeom>
          <a:noFill/>
          <a:ln w="9525">
            <a:noFill/>
            <a:miter lim="800000"/>
            <a:headEnd/>
            <a:tailEnd/>
          </a:ln>
        </p:spPr>
      </p:pic>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3"/>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4"/>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5"/>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6"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7"/>
            <a:srcRect/>
            <a:stretch>
              <a:fillRect/>
            </a:stretch>
          </p:blipFill>
          <p:spPr bwMode="auto">
            <a:xfrm>
              <a:off x="285720" y="714356"/>
              <a:ext cx="774994" cy="714380"/>
            </a:xfrm>
            <a:prstGeom prst="rect">
              <a:avLst/>
            </a:prstGeom>
            <a:noFill/>
            <a:ln w="9525">
              <a:noFill/>
              <a:miter lim="800000"/>
              <a:headEnd/>
              <a:tailEnd/>
            </a:ln>
            <a:effectLst/>
          </p:spPr>
        </p:pic>
      </p:grpSp>
      <p:sp>
        <p:nvSpPr>
          <p:cNvPr id="17" name="16 CuadroTexto"/>
          <p:cNvSpPr txBox="1"/>
          <p:nvPr/>
        </p:nvSpPr>
        <p:spPr>
          <a:xfrm>
            <a:off x="1643042" y="1571612"/>
            <a:ext cx="5143536" cy="5447645"/>
          </a:xfrm>
          <a:prstGeom prst="rect">
            <a:avLst/>
          </a:prstGeom>
          <a:noFill/>
        </p:spPr>
        <p:txBody>
          <a:bodyPr wrap="square" rtlCol="0">
            <a:spAutoFit/>
          </a:bodyPr>
          <a:lstStyle/>
          <a:p>
            <a:pPr algn="just">
              <a:buFont typeface="Wingdings" pitchFamily="2" charset="2"/>
              <a:buChar char="ü"/>
            </a:pPr>
            <a:r>
              <a:rPr lang="es-ES" sz="2400" dirty="0" smtClean="0"/>
              <a:t> Que los padres que tienen sus niños en el Club de Aventureros, tomen conciencia de la verdadera importancia del club, hacerles comprender que estamos dispuestos a ayudarlos en la instrucción de su hijo.</a:t>
            </a:r>
          </a:p>
          <a:p>
            <a:pPr algn="just">
              <a:buFont typeface="Wingdings" pitchFamily="2" charset="2"/>
              <a:buChar char="ü"/>
            </a:pPr>
            <a:r>
              <a:rPr lang="es-ES" sz="2400" dirty="0" smtClean="0"/>
              <a:t> Crear redes de apoyo a los padres de la iglesia que tengan hijos menores de 10 años, para evitar conductas de riesgo.</a:t>
            </a:r>
          </a:p>
          <a:p>
            <a:pPr algn="just">
              <a:buFont typeface="Wingdings" pitchFamily="2" charset="2"/>
              <a:buChar char="ü"/>
            </a:pPr>
            <a:r>
              <a:rPr lang="es-ES" sz="2400" dirty="0" smtClean="0"/>
              <a:t> Ayudar a los padres en el cuidado de sus hijos y la enseñanza cristiana.</a:t>
            </a:r>
          </a:p>
          <a:p>
            <a:endParaRPr lang="es-ES" sz="2400" dirty="0" smtClean="0"/>
          </a:p>
          <a:p>
            <a:pPr>
              <a:buFont typeface="Wingdings" pitchFamily="2" charset="2"/>
              <a:buChar char="ü"/>
            </a:pPr>
            <a:endParaRPr lang="es-ES" dirty="0" smtClean="0"/>
          </a:p>
          <a:p>
            <a:endParaRPr lang="es-ES" dirty="0"/>
          </a:p>
        </p:txBody>
      </p:sp>
      <p:sp>
        <p:nvSpPr>
          <p:cNvPr id="18" name="17 Elipse"/>
          <p:cNvSpPr/>
          <p:nvPr/>
        </p:nvSpPr>
        <p:spPr>
          <a:xfrm>
            <a:off x="2000232" y="428604"/>
            <a:ext cx="6072230" cy="857256"/>
          </a:xfrm>
          <a:prstGeom prst="ellipse">
            <a:avLst/>
          </a:prstGeom>
          <a:gradFill>
            <a:gsLst>
              <a:gs pos="0">
                <a:srgbClr val="DDEBCF"/>
              </a:gs>
              <a:gs pos="50000">
                <a:srgbClr val="9CB86E"/>
              </a:gs>
              <a:gs pos="100000">
                <a:srgbClr val="156B13"/>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smtClean="0">
                <a:solidFill>
                  <a:srgbClr val="7030A0"/>
                </a:solidFill>
                <a:effectLst>
                  <a:outerShdw blurRad="38100" dist="38100" dir="2700000" algn="tl">
                    <a:srgbClr val="000000">
                      <a:alpha val="43137"/>
                    </a:srgbClr>
                  </a:outerShdw>
                </a:effectLst>
              </a:rPr>
              <a:t>OBJETIVOS</a:t>
            </a:r>
            <a:endParaRPr lang="es-ES" sz="2800" b="1" dirty="0">
              <a:solidFill>
                <a:srgbClr val="7030A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6" name="15 CuadroTexto"/>
          <p:cNvSpPr txBox="1"/>
          <p:nvPr/>
        </p:nvSpPr>
        <p:spPr>
          <a:xfrm>
            <a:off x="1571604" y="428604"/>
            <a:ext cx="4929222" cy="461665"/>
          </a:xfrm>
          <a:prstGeom prst="rect">
            <a:avLst/>
          </a:prstGeom>
          <a:noFill/>
        </p:spPr>
        <p:txBody>
          <a:bodyPr wrap="square" rtlCol="0">
            <a:spAutoFit/>
          </a:bodyPr>
          <a:lstStyle/>
          <a:p>
            <a:r>
              <a:rPr lang="es-ES" sz="2400" b="1" dirty="0" smtClean="0">
                <a:solidFill>
                  <a:srgbClr val="7030A0"/>
                </a:solidFill>
              </a:rPr>
              <a:t>Objetivos Específicos:</a:t>
            </a:r>
            <a:endParaRPr lang="es-ES" sz="2400" b="1" dirty="0">
              <a:solidFill>
                <a:srgbClr val="7030A0"/>
              </a:solidFill>
            </a:endParaRPr>
          </a:p>
        </p:txBody>
      </p:sp>
      <p:pic>
        <p:nvPicPr>
          <p:cNvPr id="17" name="Picture 5" descr="2"/>
          <p:cNvPicPr>
            <a:picLocks noChangeAspect="1" noChangeArrowheads="1"/>
          </p:cNvPicPr>
          <p:nvPr/>
        </p:nvPicPr>
        <p:blipFill>
          <a:blip r:embed="rId7"/>
          <a:srcRect/>
          <a:stretch>
            <a:fillRect/>
          </a:stretch>
        </p:blipFill>
        <p:spPr bwMode="auto">
          <a:xfrm>
            <a:off x="1714480" y="1214421"/>
            <a:ext cx="7072362" cy="4703612"/>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617</TotalTime>
  <Words>3166</Words>
  <PresentationFormat>Presentación en pantalla (4:3)</PresentationFormat>
  <Paragraphs>242</Paragraphs>
  <Slides>41</Slides>
  <Notes>0</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41</vt:i4>
      </vt:variant>
    </vt:vector>
  </HeadingPairs>
  <TitlesOfParts>
    <vt:vector size="43" baseType="lpstr">
      <vt:lpstr>Tema de Office</vt:lpstr>
      <vt:lpstr>Imagen de mapa de bits</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cp:lastModifiedBy>Pilar Brante Vidal</cp:lastModifiedBy>
  <cp:revision>109</cp:revision>
  <dcterms:modified xsi:type="dcterms:W3CDTF">2011-04-29T21:42:49Z</dcterms:modified>
</cp:coreProperties>
</file>