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sldIdLst>
    <p:sldId id="257" r:id="rId2"/>
    <p:sldId id="258" r:id="rId3"/>
    <p:sldId id="272" r:id="rId4"/>
    <p:sldId id="273" r:id="rId5"/>
    <p:sldId id="274" r:id="rId6"/>
    <p:sldId id="271" r:id="rId7"/>
    <p:sldId id="260" r:id="rId8"/>
    <p:sldId id="261" r:id="rId9"/>
    <p:sldId id="275" r:id="rId10"/>
    <p:sldId id="276" r:id="rId11"/>
    <p:sldId id="277" r:id="rId12"/>
    <p:sldId id="278" r:id="rId13"/>
    <p:sldId id="279" r:id="rId14"/>
    <p:sldId id="280" r:id="rId15"/>
    <p:sldId id="281" r:id="rId16"/>
    <p:sldId id="282" r:id="rId17"/>
    <p:sldId id="283" r:id="rId18"/>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7" d="100"/>
          <a:sy n="67" d="100"/>
        </p:scale>
        <p:origin x="-60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08/05/2011</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08/05/2011</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08/05/2011</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08/05/2011</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pPr/>
              <a:t>08/05/2011</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pPr/>
              <a:t>08/05/2011</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7A847CFC-816F-41D0-AAC0-9BF4FEBC753E}" type="datetimeFigureOut">
              <a:rPr lang="es-ES" smtClean="0"/>
              <a:pPr/>
              <a:t>08/05/2011</a:t>
            </a:fld>
            <a:endParaRPr lang="es-ES" dirty="0"/>
          </a:p>
        </p:txBody>
      </p:sp>
      <p:sp>
        <p:nvSpPr>
          <p:cNvPr id="8" name="7 Marcador de pie de página"/>
          <p:cNvSpPr>
            <a:spLocks noGrp="1"/>
          </p:cNvSpPr>
          <p:nvPr>
            <p:ph type="ftr" sz="quarter" idx="11"/>
          </p:nvPr>
        </p:nvSpPr>
        <p:spPr/>
        <p:txBody>
          <a:bodyPr/>
          <a:lstStyle/>
          <a:p>
            <a:endParaRPr lang="es-ES" dirty="0"/>
          </a:p>
        </p:txBody>
      </p:sp>
      <p:sp>
        <p:nvSpPr>
          <p:cNvPr id="9" name="8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A847CFC-816F-41D0-AAC0-9BF4FEBC753E}" type="datetimeFigureOut">
              <a:rPr lang="es-ES" smtClean="0"/>
              <a:pPr/>
              <a:t>08/05/2011</a:t>
            </a:fld>
            <a:endParaRPr lang="es-ES" dirty="0"/>
          </a:p>
        </p:txBody>
      </p:sp>
      <p:sp>
        <p:nvSpPr>
          <p:cNvPr id="4" name="3 Marcador de pie de página"/>
          <p:cNvSpPr>
            <a:spLocks noGrp="1"/>
          </p:cNvSpPr>
          <p:nvPr>
            <p:ph type="ftr" sz="quarter" idx="11"/>
          </p:nvPr>
        </p:nvSpPr>
        <p:spPr/>
        <p:txBody>
          <a:bodyPr/>
          <a:lstStyle/>
          <a:p>
            <a:endParaRPr lang="es-ES"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pPr/>
              <a:t>08/05/2011</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08/05/2011</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08/05/2011</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pPr/>
              <a:t>08/05/2011</a:t>
            </a:fld>
            <a:endParaRPr lang="es-ES"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pPr/>
              <a:t>‹Nº›</a:t>
            </a:fld>
            <a:endParaRPr lang="es-ES" dirty="0"/>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gif"/><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1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1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13.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1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1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1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17.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3.gif"/><Relationship Id="rId7"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6.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7.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8.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9.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9.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guiaextremo.files.wordpress.com/2009/04/logoof.jpg"/>
          <p:cNvPicPr>
            <a:picLocks noChangeAspect="1" noChangeArrowheads="1"/>
          </p:cNvPicPr>
          <p:nvPr/>
        </p:nvPicPr>
        <p:blipFill>
          <a:blip r:embed="rId2" cstate="print"/>
          <a:srcRect/>
          <a:stretch>
            <a:fillRect/>
          </a:stretch>
        </p:blipFill>
        <p:spPr bwMode="auto">
          <a:xfrm>
            <a:off x="2214546" y="428604"/>
            <a:ext cx="4498724" cy="4305320"/>
          </a:xfrm>
          <a:prstGeom prst="rect">
            <a:avLst/>
          </a:prstGeom>
          <a:noFill/>
        </p:spPr>
      </p:pic>
      <p:sp>
        <p:nvSpPr>
          <p:cNvPr id="3" name="2 Rectángulo"/>
          <p:cNvSpPr/>
          <p:nvPr/>
        </p:nvSpPr>
        <p:spPr>
          <a:xfrm>
            <a:off x="0" y="4857760"/>
            <a:ext cx="9144000" cy="2000240"/>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4" name="3 Rectángulo"/>
          <p:cNvSpPr/>
          <p:nvPr/>
        </p:nvSpPr>
        <p:spPr>
          <a:xfrm>
            <a:off x="0" y="4800616"/>
            <a:ext cx="9144000" cy="34289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 name="1 Rectángulo"/>
          <p:cNvSpPr/>
          <p:nvPr/>
        </p:nvSpPr>
        <p:spPr>
          <a:xfrm>
            <a:off x="0" y="5072074"/>
            <a:ext cx="8858312" cy="1077218"/>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es-ES" sz="3200" b="1" cap="none" spc="50" dirty="0" smtClean="0">
                <a:ln w="18415" cmpd="sng">
                  <a:solidFill>
                    <a:srgbClr val="FFFFFF"/>
                  </a:solidFill>
                  <a:prstDash val="solid"/>
                </a:ln>
                <a:solidFill>
                  <a:srgbClr val="00B050"/>
                </a:solidFill>
                <a:effectLst>
                  <a:outerShdw blurRad="63500" dir="3600000" algn="tl" rotWithShape="0">
                    <a:srgbClr val="000000">
                      <a:alpha val="70000"/>
                    </a:srgbClr>
                  </a:outerShdw>
                </a:effectLst>
                <a:latin typeface="Berlin Sans FB Demi" pitchFamily="34" charset="0"/>
                <a:cs typeface="Arial" pitchFamily="34" charset="0"/>
              </a:rPr>
              <a:t>Historia, Propósito y Filosofía de los Aventureros</a:t>
            </a:r>
            <a:endParaRPr lang="es-ES" sz="3200" b="1" cap="none" spc="50" dirty="0">
              <a:ln w="12700" cmpd="sng">
                <a:solidFill>
                  <a:schemeClr val="accent6">
                    <a:satMod val="120000"/>
                    <a:shade val="80000"/>
                  </a:schemeClr>
                </a:solidFill>
                <a:prstDash val="solid"/>
              </a:ln>
              <a:solidFill>
                <a:srgbClr val="00B050"/>
              </a:solidFill>
              <a:effectLst>
                <a:glow rad="53100">
                  <a:schemeClr val="accent6">
                    <a:satMod val="180000"/>
                    <a:alpha val="30000"/>
                  </a:schemeClr>
                </a:glow>
              </a:effectLst>
              <a:latin typeface="Berlin Sans FB Demi" pitchFamily="34" charset="0"/>
              <a:cs typeface="Arial" pitchFamily="34" charset="0"/>
            </a:endParaRPr>
          </a:p>
        </p:txBody>
      </p:sp>
      <p:sp>
        <p:nvSpPr>
          <p:cNvPr id="6" name="5 Rectángulo"/>
          <p:cNvSpPr/>
          <p:nvPr/>
        </p:nvSpPr>
        <p:spPr>
          <a:xfrm>
            <a:off x="-1143040" y="6215082"/>
            <a:ext cx="5857916" cy="40011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es-ES" sz="2000" b="1" cap="none" spc="5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rebuchet MS" pitchFamily="34" charset="0"/>
                <a:cs typeface="Arial" pitchFamily="34" charset="0"/>
              </a:rPr>
              <a:t>GM. Andrea González</a:t>
            </a:r>
            <a:endParaRPr lang="es-ES" sz="2000" b="1" cap="none"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Trebuchet MS" pitchFamily="34" charset="0"/>
              <a:cs typeface="Arial" pitchFamily="34" charset="0"/>
            </a:endParaRPr>
          </a:p>
        </p:txBody>
      </p:sp>
      <p:pic>
        <p:nvPicPr>
          <p:cNvPr id="9" name="8 Imagen" descr="logo 2011.png"/>
          <p:cNvPicPr>
            <a:picLocks noChangeAspect="1"/>
          </p:cNvPicPr>
          <p:nvPr/>
        </p:nvPicPr>
        <p:blipFill>
          <a:blip r:embed="rId3"/>
          <a:stretch>
            <a:fillRect/>
          </a:stretch>
        </p:blipFill>
        <p:spPr>
          <a:xfrm>
            <a:off x="7642946" y="6000768"/>
            <a:ext cx="1429648" cy="688044"/>
          </a:xfrm>
          <a:prstGeom prst="rect">
            <a:avLst/>
          </a:prstGeom>
        </p:spPr>
      </p:pic>
      <p:pic>
        <p:nvPicPr>
          <p:cNvPr id="12" name="11 Imagen" descr="aventureros2.gif"/>
          <p:cNvPicPr>
            <a:picLocks noChangeAspect="1"/>
          </p:cNvPicPr>
          <p:nvPr/>
        </p:nvPicPr>
        <p:blipFill>
          <a:blip r:embed="rId4"/>
          <a:stretch>
            <a:fillRect/>
          </a:stretch>
        </p:blipFill>
        <p:spPr>
          <a:xfrm>
            <a:off x="6215074" y="6086453"/>
            <a:ext cx="738537" cy="700133"/>
          </a:xfrm>
          <a:prstGeom prst="rect">
            <a:avLst/>
          </a:prstGeom>
        </p:spPr>
      </p:pic>
      <p:pic>
        <p:nvPicPr>
          <p:cNvPr id="13" name="12 Imagen" descr="castorcitos.gif"/>
          <p:cNvPicPr>
            <a:picLocks noChangeAspect="1"/>
          </p:cNvPicPr>
          <p:nvPr/>
        </p:nvPicPr>
        <p:blipFill>
          <a:blip r:embed="rId5"/>
          <a:stretch>
            <a:fillRect/>
          </a:stretch>
        </p:blipFill>
        <p:spPr>
          <a:xfrm>
            <a:off x="7000892" y="6117284"/>
            <a:ext cx="642942" cy="642942"/>
          </a:xfrm>
          <a:prstGeom prst="rect">
            <a:avLst/>
          </a:prstGeom>
        </p:spPr>
      </p:pic>
      <p:pic>
        <p:nvPicPr>
          <p:cNvPr id="24589" name="Picture 13"/>
          <p:cNvPicPr>
            <a:picLocks noChangeAspect="1" noChangeArrowheads="1"/>
          </p:cNvPicPr>
          <p:nvPr/>
        </p:nvPicPr>
        <p:blipFill>
          <a:blip r:embed="rId6" cstate="print"/>
          <a:srcRect/>
          <a:stretch>
            <a:fillRect/>
          </a:stretch>
        </p:blipFill>
        <p:spPr bwMode="auto">
          <a:xfrm>
            <a:off x="5286380" y="6156294"/>
            <a:ext cx="857256" cy="558854"/>
          </a:xfrm>
          <a:prstGeom prst="rect">
            <a:avLst/>
          </a:prstGeom>
          <a:noFill/>
          <a:ln w="9525">
            <a:noFill/>
            <a:miter lim="800000"/>
            <a:headEnd/>
            <a:tailEnd/>
          </a:ln>
          <a:effectLst/>
        </p:spPr>
      </p:pic>
      <p:pic>
        <p:nvPicPr>
          <p:cNvPr id="24592" name="Picture 16"/>
          <p:cNvPicPr>
            <a:picLocks noChangeAspect="1" noChangeArrowheads="1"/>
          </p:cNvPicPr>
          <p:nvPr/>
        </p:nvPicPr>
        <p:blipFill>
          <a:blip r:embed="rId7"/>
          <a:srcRect/>
          <a:stretch>
            <a:fillRect/>
          </a:stretch>
        </p:blipFill>
        <p:spPr bwMode="auto">
          <a:xfrm>
            <a:off x="4439948" y="6000768"/>
            <a:ext cx="774994" cy="7143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22" name="3 Marcador de contenido"/>
          <p:cNvSpPr txBox="1">
            <a:spLocks/>
          </p:cNvSpPr>
          <p:nvPr/>
        </p:nvSpPr>
        <p:spPr>
          <a:xfrm>
            <a:off x="3000364" y="3571876"/>
            <a:ext cx="4143404" cy="2428892"/>
          </a:xfrm>
          <a:prstGeom prst="rect">
            <a:avLst/>
          </a:prstGeom>
        </p:spPr>
        <p:txBody>
          <a:bodyPr>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s-ES" sz="3200" i="0" u="none" strike="noStrike" kern="1200" cap="small" spc="0" normalizeH="0" baseline="0" noProof="0" dirty="0" smtClean="0">
                <a:ln>
                  <a:noFill/>
                </a:ln>
                <a:solidFill>
                  <a:schemeClr val="accent6">
                    <a:lumMod val="75000"/>
                  </a:schemeClr>
                </a:solidFill>
                <a:effectLst>
                  <a:outerShdw blurRad="38100" dist="38100" dir="2700000" algn="tl">
                    <a:srgbClr val="000000">
                      <a:alpha val="43137"/>
                    </a:srgbClr>
                  </a:outerShdw>
                </a:effectLst>
                <a:uLnTx/>
                <a:uFillTx/>
                <a:latin typeface="Berlin Sans FB Demi" pitchFamily="34" charset="0"/>
              </a:rPr>
              <a:t>Voto </a:t>
            </a:r>
            <a:r>
              <a:rPr kumimoji="0" lang="es-ES" sz="3200" i="0" u="none" strike="noStrike" kern="1200" cap="small" spc="0" normalizeH="0" baseline="0" noProof="0" dirty="0" smtClean="0">
                <a:ln>
                  <a:noFill/>
                </a:ln>
                <a:solidFill>
                  <a:schemeClr val="accent6">
                    <a:lumMod val="75000"/>
                  </a:schemeClr>
                </a:solidFill>
                <a:effectLst>
                  <a:outerShdw blurRad="38100" dist="38100" dir="2700000" algn="tl">
                    <a:srgbClr val="000000">
                      <a:alpha val="43137"/>
                    </a:srgbClr>
                  </a:outerShdw>
                </a:effectLst>
                <a:uLnTx/>
                <a:uFillTx/>
                <a:latin typeface="Berlin Sans FB Demi" pitchFamily="34" charset="0"/>
              </a:rPr>
              <a:t>del Aventurero</a:t>
            </a:r>
          </a:p>
          <a:p>
            <a:pPr marL="93663" marR="0" lvl="0" indent="-28575"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s-ES" sz="3200" i="0" u="none" strike="noStrike" kern="1200" cap="none" spc="0" normalizeH="0" baseline="0" noProof="0" dirty="0" smtClean="0">
                <a:ln>
                  <a:noFill/>
                </a:ln>
                <a:solidFill>
                  <a:srgbClr val="0070C0"/>
                </a:solidFill>
                <a:effectLst>
                  <a:outerShdw blurRad="38100" dist="38100" dir="2700000" algn="tl">
                    <a:srgbClr val="000000">
                      <a:alpha val="43137"/>
                    </a:srgbClr>
                  </a:outerShdw>
                </a:effectLst>
                <a:uLnTx/>
                <a:uFillTx/>
                <a:latin typeface="Berlin Sans FB Demi" pitchFamily="34" charset="0"/>
              </a:rPr>
              <a:t>Por amor a Jesús haré siempre lo </a:t>
            </a:r>
            <a:r>
              <a:rPr kumimoji="0" lang="es-ES" sz="3200" i="0" u="none" strike="noStrike" kern="1200" cap="none" spc="0" normalizeH="0" baseline="0" noProof="0" dirty="0" smtClean="0">
                <a:ln>
                  <a:noFill/>
                </a:ln>
                <a:solidFill>
                  <a:srgbClr val="0070C0"/>
                </a:solidFill>
                <a:effectLst>
                  <a:outerShdw blurRad="38100" dist="38100" dir="2700000" algn="tl">
                    <a:srgbClr val="000000">
                      <a:alpha val="43137"/>
                    </a:srgbClr>
                  </a:outerShdw>
                </a:effectLst>
                <a:uLnTx/>
                <a:uFillTx/>
                <a:latin typeface="Berlin Sans FB Demi" pitchFamily="34" charset="0"/>
              </a:rPr>
              <a:t>mejor</a:t>
            </a:r>
            <a:endParaRPr kumimoji="0" lang="es-E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17" name="16 CuadroTexto"/>
          <p:cNvSpPr txBox="1"/>
          <p:nvPr/>
        </p:nvSpPr>
        <p:spPr>
          <a:xfrm>
            <a:off x="1928794" y="571480"/>
            <a:ext cx="4857784" cy="584775"/>
          </a:xfrm>
          <a:prstGeom prst="rect">
            <a:avLst/>
          </a:prstGeom>
          <a:noFill/>
        </p:spPr>
        <p:txBody>
          <a:bodyPr wrap="square" rtlCol="0">
            <a:spAutoFit/>
          </a:bodyPr>
          <a:lstStyle/>
          <a:p>
            <a:r>
              <a:rPr lang="es-ES" sz="3200" b="1" i="1" dirty="0" smtClean="0">
                <a:solidFill>
                  <a:srgbClr val="FF0000"/>
                </a:solidFill>
                <a:latin typeface="Arial Black" pitchFamily="34" charset="0"/>
              </a:rPr>
              <a:t>El Voto:</a:t>
            </a:r>
            <a:endParaRPr lang="es-ES" sz="3200" b="1" i="1" dirty="0">
              <a:solidFill>
                <a:srgbClr val="FF0000"/>
              </a:solidFill>
              <a:latin typeface="Arial Black" pitchFamily="34" charset="0"/>
            </a:endParaRPr>
          </a:p>
        </p:txBody>
      </p:sp>
      <p:sp>
        <p:nvSpPr>
          <p:cNvPr id="18" name="17 CuadroTexto"/>
          <p:cNvSpPr txBox="1"/>
          <p:nvPr/>
        </p:nvSpPr>
        <p:spPr>
          <a:xfrm>
            <a:off x="1785918" y="1285860"/>
            <a:ext cx="6715172" cy="1938992"/>
          </a:xfrm>
          <a:prstGeom prst="rect">
            <a:avLst/>
          </a:prstGeom>
          <a:noFill/>
        </p:spPr>
        <p:txBody>
          <a:bodyPr wrap="square" rtlCol="0">
            <a:spAutoFit/>
          </a:bodyPr>
          <a:lstStyle/>
          <a:p>
            <a:r>
              <a:rPr lang="es-ES" sz="2400" dirty="0" smtClean="0"/>
              <a:t>El Voto de Aventureros es una promesa especial, que necesita ser muy bien comprendida antes de proferirla y vivirla. Esto es importante porque va a determinar nuestra manera de vivir dentro y fuera del Club.</a:t>
            </a:r>
            <a:endParaRPr lang="es-E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fade">
                                      <p:cBhvr>
                                        <p:cTn id="7" dur="2000"/>
                                        <p:tgtEl>
                                          <p:spTgt spid="2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xEl>
                                              <p:pRg st="1" end="1"/>
                                            </p:txEl>
                                          </p:spTgt>
                                        </p:tgtEl>
                                        <p:attrNameLst>
                                          <p:attrName>style.visibility</p:attrName>
                                        </p:attrNameLst>
                                      </p:cBhvr>
                                      <p:to>
                                        <p:strVal val="visible"/>
                                      </p:to>
                                    </p:set>
                                    <p:animEffect transition="in" filter="fade">
                                      <p:cBhvr>
                                        <p:cTn id="12" dur="2000"/>
                                        <p:tgtEl>
                                          <p:spTgt spid="2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22" name="3 Marcador de contenido"/>
          <p:cNvSpPr txBox="1">
            <a:spLocks/>
          </p:cNvSpPr>
          <p:nvPr/>
        </p:nvSpPr>
        <p:spPr>
          <a:xfrm>
            <a:off x="2643174" y="3143248"/>
            <a:ext cx="5357850" cy="2857520"/>
          </a:xfrm>
          <a:prstGeom prst="rect">
            <a:avLst/>
          </a:prstGeom>
        </p:spPr>
        <p:txBody>
          <a:bodyPr>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lang="es-ES" sz="3200" cap="small" dirty="0" smtClean="0">
                <a:solidFill>
                  <a:schemeClr val="accent6">
                    <a:lumMod val="75000"/>
                  </a:schemeClr>
                </a:solidFill>
                <a:effectLst>
                  <a:outerShdw blurRad="38100" dist="38100" dir="2700000" algn="tl">
                    <a:srgbClr val="000000">
                      <a:alpha val="43137"/>
                    </a:srgbClr>
                  </a:outerShdw>
                </a:effectLst>
                <a:latin typeface="Berlin Sans FB Demi" pitchFamily="34" charset="0"/>
              </a:rPr>
              <a:t>La Ley</a:t>
            </a:r>
            <a:r>
              <a:rPr kumimoji="0" lang="es-ES" sz="3200" i="0" u="none" strike="noStrike" kern="1200" cap="small" spc="0" normalizeH="0" baseline="0" noProof="0" dirty="0" smtClean="0">
                <a:ln>
                  <a:noFill/>
                </a:ln>
                <a:solidFill>
                  <a:schemeClr val="accent6">
                    <a:lumMod val="75000"/>
                  </a:schemeClr>
                </a:solidFill>
                <a:effectLst>
                  <a:outerShdw blurRad="38100" dist="38100" dir="2700000" algn="tl">
                    <a:srgbClr val="000000">
                      <a:alpha val="43137"/>
                    </a:srgbClr>
                  </a:outerShdw>
                </a:effectLst>
                <a:uLnTx/>
                <a:uFillTx/>
                <a:latin typeface="Berlin Sans FB Demi" pitchFamily="34" charset="0"/>
              </a:rPr>
              <a:t> </a:t>
            </a:r>
            <a:r>
              <a:rPr kumimoji="0" lang="es-ES" sz="3200" i="0" u="none" strike="noStrike" kern="1200" cap="small" spc="0" normalizeH="0" baseline="0" noProof="0" dirty="0" smtClean="0">
                <a:ln>
                  <a:noFill/>
                </a:ln>
                <a:solidFill>
                  <a:schemeClr val="accent6">
                    <a:lumMod val="75000"/>
                  </a:schemeClr>
                </a:solidFill>
                <a:effectLst>
                  <a:outerShdw blurRad="38100" dist="38100" dir="2700000" algn="tl">
                    <a:srgbClr val="000000">
                      <a:alpha val="43137"/>
                    </a:srgbClr>
                  </a:outerShdw>
                </a:effectLst>
                <a:uLnTx/>
                <a:uFillTx/>
                <a:latin typeface="Berlin Sans FB Demi" pitchFamily="34" charset="0"/>
              </a:rPr>
              <a:t>del Aventurero</a:t>
            </a:r>
          </a:p>
          <a:p>
            <a:pPr marL="342900" lvl="0" indent="-342900" algn="ctr">
              <a:spcBef>
                <a:spcPct val="20000"/>
              </a:spcBef>
              <a:defRPr/>
            </a:pPr>
            <a:r>
              <a:rPr lang="es-ES" sz="3200" dirty="0" smtClean="0">
                <a:solidFill>
                  <a:srgbClr val="0070C0"/>
                </a:solidFill>
                <a:effectLst>
                  <a:outerShdw blurRad="38100" dist="38100" dir="2700000" algn="tl">
                    <a:srgbClr val="000000">
                      <a:alpha val="43137"/>
                    </a:srgbClr>
                  </a:outerShdw>
                </a:effectLst>
                <a:latin typeface="Berlin Sans FB Demi" pitchFamily="34" charset="0"/>
              </a:rPr>
              <a:t>Jesús me ayuda a ser: Obediente, Puro, Reverente, Bondadoso y Colaborador.</a:t>
            </a:r>
          </a:p>
        </p:txBody>
      </p:sp>
      <p:sp>
        <p:nvSpPr>
          <p:cNvPr id="17" name="16 CuadroTexto"/>
          <p:cNvSpPr txBox="1"/>
          <p:nvPr/>
        </p:nvSpPr>
        <p:spPr>
          <a:xfrm>
            <a:off x="1928794" y="571480"/>
            <a:ext cx="4857784" cy="584775"/>
          </a:xfrm>
          <a:prstGeom prst="rect">
            <a:avLst/>
          </a:prstGeom>
          <a:noFill/>
        </p:spPr>
        <p:txBody>
          <a:bodyPr wrap="square" rtlCol="0">
            <a:spAutoFit/>
          </a:bodyPr>
          <a:lstStyle/>
          <a:p>
            <a:r>
              <a:rPr lang="es-ES" sz="3200" b="1" i="1" dirty="0" smtClean="0">
                <a:solidFill>
                  <a:srgbClr val="FF0000"/>
                </a:solidFill>
                <a:latin typeface="Arial Black" pitchFamily="34" charset="0"/>
              </a:rPr>
              <a:t>La Ley:</a:t>
            </a:r>
            <a:endParaRPr lang="es-ES" sz="3200" b="1" i="1" dirty="0">
              <a:solidFill>
                <a:srgbClr val="FF0000"/>
              </a:solidFill>
              <a:latin typeface="Arial Black" pitchFamily="34" charset="0"/>
            </a:endParaRPr>
          </a:p>
        </p:txBody>
      </p:sp>
      <p:sp>
        <p:nvSpPr>
          <p:cNvPr id="18" name="17 CuadroTexto"/>
          <p:cNvSpPr txBox="1"/>
          <p:nvPr/>
        </p:nvSpPr>
        <p:spPr>
          <a:xfrm>
            <a:off x="1785918" y="1285860"/>
            <a:ext cx="7072362" cy="1569660"/>
          </a:xfrm>
          <a:prstGeom prst="rect">
            <a:avLst/>
          </a:prstGeom>
          <a:noFill/>
        </p:spPr>
        <p:txBody>
          <a:bodyPr wrap="square" rtlCol="0">
            <a:spAutoFit/>
          </a:bodyPr>
          <a:lstStyle/>
          <a:p>
            <a:r>
              <a:rPr lang="es-ES" sz="2400" dirty="0" smtClean="0"/>
              <a:t>La Ley del Aventurero indica un proceso del que depende todo el programa del Club. Los cinco puntos de esta Ley muestran el perfil que debe alcanzar todo aquel que se involucre en el Club de Aventureros.</a:t>
            </a:r>
            <a:endParaRPr lang="es-E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fade">
                                      <p:cBhvr>
                                        <p:cTn id="7" dur="20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22" name="3 Marcador de contenido"/>
          <p:cNvSpPr txBox="1">
            <a:spLocks/>
          </p:cNvSpPr>
          <p:nvPr/>
        </p:nvSpPr>
        <p:spPr>
          <a:xfrm>
            <a:off x="2214546" y="3143248"/>
            <a:ext cx="6072230" cy="2857520"/>
          </a:xfrm>
          <a:prstGeom prst="rect">
            <a:avLst/>
          </a:prstGeom>
        </p:spPr>
        <p:txBody>
          <a:bodyPr>
            <a:normAutofit fontScale="77500" lnSpcReduction="20000"/>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lang="es-ES" sz="3200" cap="small" dirty="0" smtClean="0">
                <a:solidFill>
                  <a:schemeClr val="accent6">
                    <a:lumMod val="75000"/>
                  </a:schemeClr>
                </a:solidFill>
                <a:effectLst>
                  <a:outerShdw blurRad="38100" dist="38100" dir="2700000" algn="tl">
                    <a:srgbClr val="000000">
                      <a:alpha val="43137"/>
                    </a:srgbClr>
                  </a:outerShdw>
                </a:effectLst>
                <a:latin typeface="Berlin Sans FB Demi" pitchFamily="34" charset="0"/>
              </a:rPr>
              <a:t>El Himno</a:t>
            </a:r>
            <a:r>
              <a:rPr kumimoji="0" lang="es-ES" sz="3200" i="0" u="none" strike="noStrike" kern="1200" cap="small" spc="0" normalizeH="0" baseline="0" noProof="0" dirty="0" smtClean="0">
                <a:ln>
                  <a:noFill/>
                </a:ln>
                <a:solidFill>
                  <a:schemeClr val="accent6">
                    <a:lumMod val="75000"/>
                  </a:schemeClr>
                </a:solidFill>
                <a:effectLst>
                  <a:outerShdw blurRad="38100" dist="38100" dir="2700000" algn="tl">
                    <a:srgbClr val="000000">
                      <a:alpha val="43137"/>
                    </a:srgbClr>
                  </a:outerShdw>
                </a:effectLst>
                <a:uLnTx/>
                <a:uFillTx/>
                <a:latin typeface="Berlin Sans FB Demi" pitchFamily="34" charset="0"/>
              </a:rPr>
              <a:t> de los</a:t>
            </a:r>
            <a:r>
              <a:rPr kumimoji="0" lang="es-ES" sz="3200" i="0" u="none" strike="noStrike" kern="1200" cap="small" spc="0" normalizeH="0" noProof="0" dirty="0" smtClean="0">
                <a:ln>
                  <a:noFill/>
                </a:ln>
                <a:solidFill>
                  <a:schemeClr val="accent6">
                    <a:lumMod val="75000"/>
                  </a:schemeClr>
                </a:solidFill>
                <a:effectLst>
                  <a:outerShdw blurRad="38100" dist="38100" dir="2700000" algn="tl">
                    <a:srgbClr val="000000">
                      <a:alpha val="43137"/>
                    </a:srgbClr>
                  </a:outerShdw>
                </a:effectLst>
                <a:uLnTx/>
                <a:uFillTx/>
                <a:latin typeface="Berlin Sans FB Demi" pitchFamily="34" charset="0"/>
              </a:rPr>
              <a:t> </a:t>
            </a:r>
            <a:r>
              <a:rPr kumimoji="0" lang="es-ES" sz="3200" i="0" u="none" strike="noStrike" kern="1200" cap="small" spc="0" normalizeH="0" baseline="0" noProof="0" dirty="0" smtClean="0">
                <a:ln>
                  <a:noFill/>
                </a:ln>
                <a:solidFill>
                  <a:schemeClr val="accent6">
                    <a:lumMod val="75000"/>
                  </a:schemeClr>
                </a:solidFill>
                <a:effectLst>
                  <a:outerShdw blurRad="38100" dist="38100" dir="2700000" algn="tl">
                    <a:srgbClr val="000000">
                      <a:alpha val="43137"/>
                    </a:srgbClr>
                  </a:outerShdw>
                </a:effectLst>
                <a:uLnTx/>
                <a:uFillTx/>
                <a:latin typeface="Berlin Sans FB Demi" pitchFamily="34" charset="0"/>
              </a:rPr>
              <a:t>Aventureros</a:t>
            </a:r>
            <a:endParaRPr kumimoji="0" lang="es-ES" sz="3200" i="0" u="none" strike="noStrike" kern="1200" cap="small" spc="0" normalizeH="0" baseline="0" noProof="0" dirty="0" smtClean="0">
              <a:ln>
                <a:noFill/>
              </a:ln>
              <a:solidFill>
                <a:schemeClr val="accent6">
                  <a:lumMod val="75000"/>
                </a:schemeClr>
              </a:solidFill>
              <a:effectLst>
                <a:outerShdw blurRad="38100" dist="38100" dir="2700000" algn="tl">
                  <a:srgbClr val="000000">
                    <a:alpha val="43137"/>
                  </a:srgbClr>
                </a:outerShdw>
              </a:effectLst>
              <a:uLnTx/>
              <a:uFillTx/>
              <a:latin typeface="Berlin Sans FB Demi" pitchFamily="34" charset="0"/>
            </a:endParaRPr>
          </a:p>
          <a:p>
            <a:pPr marL="93663" indent="-28575" algn="ctr">
              <a:buNone/>
              <a:tabLst>
                <a:tab pos="0" algn="l"/>
              </a:tabLst>
            </a:pPr>
            <a:r>
              <a:rPr lang="es-ES" sz="3200" dirty="0" smtClean="0">
                <a:solidFill>
                  <a:srgbClr val="0070C0"/>
                </a:solidFill>
                <a:latin typeface="Berlin Sans FB Demi" pitchFamily="34" charset="0"/>
              </a:rPr>
              <a:t>Somos Aventureros </a:t>
            </a:r>
            <a:r>
              <a:rPr lang="es-ES" sz="3200" dirty="0" smtClean="0">
                <a:solidFill>
                  <a:srgbClr val="0070C0"/>
                </a:solidFill>
                <a:latin typeface="Berlin Sans FB Demi" pitchFamily="34" charset="0"/>
              </a:rPr>
              <a:t>alegres que </a:t>
            </a:r>
            <a:r>
              <a:rPr lang="es-ES" sz="3200" dirty="0" smtClean="0">
                <a:solidFill>
                  <a:srgbClr val="0070C0"/>
                </a:solidFill>
                <a:latin typeface="Berlin Sans FB Demi" pitchFamily="34" charset="0"/>
              </a:rPr>
              <a:t>confían en Cristo Jesús</a:t>
            </a:r>
          </a:p>
          <a:p>
            <a:pPr marL="93663" indent="-28575" algn="ctr">
              <a:buNone/>
              <a:tabLst>
                <a:tab pos="0" algn="l"/>
              </a:tabLst>
            </a:pPr>
            <a:r>
              <a:rPr lang="es-ES" sz="3200" dirty="0" smtClean="0">
                <a:solidFill>
                  <a:srgbClr val="0070C0"/>
                </a:solidFill>
                <a:latin typeface="Berlin Sans FB Demi" pitchFamily="34" charset="0"/>
              </a:rPr>
              <a:t>Aprendemos que siempre </a:t>
            </a:r>
            <a:r>
              <a:rPr lang="es-ES" sz="3200" dirty="0" smtClean="0">
                <a:solidFill>
                  <a:srgbClr val="0070C0"/>
                </a:solidFill>
                <a:latin typeface="Berlin Sans FB Demi" pitchFamily="34" charset="0"/>
              </a:rPr>
              <a:t>debemos reflejar </a:t>
            </a:r>
            <a:r>
              <a:rPr lang="es-ES" sz="3200" dirty="0" smtClean="0">
                <a:solidFill>
                  <a:srgbClr val="0070C0"/>
                </a:solidFill>
                <a:latin typeface="Berlin Sans FB Demi" pitchFamily="34" charset="0"/>
              </a:rPr>
              <a:t>para el mundo su luz.</a:t>
            </a:r>
          </a:p>
          <a:p>
            <a:pPr marL="93663" indent="-28575" algn="ctr">
              <a:buNone/>
              <a:tabLst>
                <a:tab pos="0" algn="l"/>
              </a:tabLst>
            </a:pPr>
            <a:r>
              <a:rPr lang="es-ES" sz="3200" dirty="0" smtClean="0">
                <a:solidFill>
                  <a:srgbClr val="0070C0"/>
                </a:solidFill>
                <a:latin typeface="Berlin Sans FB Demi" pitchFamily="34" charset="0"/>
              </a:rPr>
              <a:t>Descubrimos en todo belleza </a:t>
            </a:r>
            <a:r>
              <a:rPr lang="es-ES" sz="3200" dirty="0" smtClean="0">
                <a:solidFill>
                  <a:srgbClr val="0070C0"/>
                </a:solidFill>
                <a:latin typeface="Berlin Sans FB Demi" pitchFamily="34" charset="0"/>
              </a:rPr>
              <a:t>y </a:t>
            </a:r>
            <a:r>
              <a:rPr lang="es-ES" sz="3200" dirty="0" smtClean="0">
                <a:solidFill>
                  <a:srgbClr val="0070C0"/>
                </a:solidFill>
                <a:latin typeface="Berlin Sans FB Demi" pitchFamily="34" charset="0"/>
              </a:rPr>
              <a:t>el amor de un Dios Creador</a:t>
            </a:r>
          </a:p>
          <a:p>
            <a:pPr marL="93663" indent="-28575" algn="ctr">
              <a:buNone/>
              <a:tabLst>
                <a:tab pos="0" algn="l"/>
              </a:tabLst>
            </a:pPr>
            <a:r>
              <a:rPr lang="es-ES" sz="3200" dirty="0" smtClean="0">
                <a:solidFill>
                  <a:srgbClr val="0070C0"/>
                </a:solidFill>
                <a:latin typeface="Berlin Sans FB Demi" pitchFamily="34" charset="0"/>
              </a:rPr>
              <a:t>Y amando al Cristo </a:t>
            </a:r>
            <a:r>
              <a:rPr lang="es-ES" sz="3200" dirty="0" smtClean="0">
                <a:solidFill>
                  <a:srgbClr val="0070C0"/>
                </a:solidFill>
                <a:latin typeface="Berlin Sans FB Demi" pitchFamily="34" charset="0"/>
              </a:rPr>
              <a:t>haremos maravillas </a:t>
            </a:r>
            <a:r>
              <a:rPr lang="es-ES" sz="3200" dirty="0" smtClean="0">
                <a:solidFill>
                  <a:srgbClr val="0070C0"/>
                </a:solidFill>
                <a:latin typeface="Berlin Sans FB Demi" pitchFamily="34" charset="0"/>
              </a:rPr>
              <a:t>mostrando su amor</a:t>
            </a:r>
          </a:p>
        </p:txBody>
      </p:sp>
      <p:sp>
        <p:nvSpPr>
          <p:cNvPr id="17" name="16 CuadroTexto"/>
          <p:cNvSpPr txBox="1"/>
          <p:nvPr/>
        </p:nvSpPr>
        <p:spPr>
          <a:xfrm>
            <a:off x="1928794" y="571480"/>
            <a:ext cx="4857784" cy="584775"/>
          </a:xfrm>
          <a:prstGeom prst="rect">
            <a:avLst/>
          </a:prstGeom>
          <a:noFill/>
        </p:spPr>
        <p:txBody>
          <a:bodyPr wrap="square" rtlCol="0">
            <a:spAutoFit/>
          </a:bodyPr>
          <a:lstStyle/>
          <a:p>
            <a:r>
              <a:rPr lang="es-ES" sz="3200" b="1" i="1" dirty="0" smtClean="0">
                <a:solidFill>
                  <a:srgbClr val="FF0000"/>
                </a:solidFill>
                <a:latin typeface="Arial Black" pitchFamily="34" charset="0"/>
              </a:rPr>
              <a:t>El Himno:</a:t>
            </a:r>
            <a:endParaRPr lang="es-ES" sz="3200" b="1" i="1" dirty="0">
              <a:solidFill>
                <a:srgbClr val="FF0000"/>
              </a:solidFill>
              <a:latin typeface="Arial Black" pitchFamily="34" charset="0"/>
            </a:endParaRPr>
          </a:p>
        </p:txBody>
      </p:sp>
      <p:sp>
        <p:nvSpPr>
          <p:cNvPr id="18" name="17 CuadroTexto"/>
          <p:cNvSpPr txBox="1"/>
          <p:nvPr/>
        </p:nvSpPr>
        <p:spPr>
          <a:xfrm>
            <a:off x="1785918" y="1285860"/>
            <a:ext cx="7072362" cy="1569660"/>
          </a:xfrm>
          <a:prstGeom prst="rect">
            <a:avLst/>
          </a:prstGeom>
          <a:noFill/>
        </p:spPr>
        <p:txBody>
          <a:bodyPr wrap="square" rtlCol="0">
            <a:spAutoFit/>
          </a:bodyPr>
          <a:lstStyle/>
          <a:p>
            <a:r>
              <a:rPr lang="es-ES" sz="2400" dirty="0" smtClean="0"/>
              <a:t>El Himno Oficial de los Aventureros para Sudamérica fue compuesto por el Pr. Wanderson Paiva el año 1995. Debe ser cantado siempre que sea posible, pues permite recordar continuamente los Ideales del Club.</a:t>
            </a:r>
            <a:endParaRPr lang="es-E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fade">
                                      <p:cBhvr>
                                        <p:cTn id="7" dur="20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6" name="15 Rectángulo"/>
          <p:cNvSpPr/>
          <p:nvPr/>
        </p:nvSpPr>
        <p:spPr>
          <a:xfrm>
            <a:off x="2071670" y="357166"/>
            <a:ext cx="6286544" cy="1200329"/>
          </a:xfrm>
          <a:prstGeom prst="rect">
            <a:avLst/>
          </a:prstGeom>
        </p:spPr>
        <p:txBody>
          <a:bodyPr wrap="square">
            <a:spAutoFit/>
          </a:bodyPr>
          <a:lstStyle/>
          <a:p>
            <a:pPr algn="ctr"/>
            <a:r>
              <a:rPr lang="es-ES" sz="3600" b="1" dirty="0" smtClean="0">
                <a:solidFill>
                  <a:schemeClr val="accent6">
                    <a:lumMod val="75000"/>
                  </a:schemeClr>
                </a:solidFill>
                <a:latin typeface="Berlin Sans FB" pitchFamily="34" charset="0"/>
              </a:rPr>
              <a:t>El Ministerio del Club de Aventureros</a:t>
            </a:r>
            <a:endParaRPr lang="es-ES" sz="3600" dirty="0">
              <a:solidFill>
                <a:schemeClr val="accent6">
                  <a:lumMod val="75000"/>
                </a:schemeClr>
              </a:solidFill>
            </a:endParaRPr>
          </a:p>
        </p:txBody>
      </p:sp>
      <p:sp>
        <p:nvSpPr>
          <p:cNvPr id="19" name="18 CuadroTexto"/>
          <p:cNvSpPr txBox="1"/>
          <p:nvPr/>
        </p:nvSpPr>
        <p:spPr>
          <a:xfrm>
            <a:off x="1928794" y="1714488"/>
            <a:ext cx="5857916" cy="1384995"/>
          </a:xfrm>
          <a:prstGeom prst="rect">
            <a:avLst/>
          </a:prstGeom>
          <a:noFill/>
        </p:spPr>
        <p:txBody>
          <a:bodyPr wrap="square" rtlCol="0">
            <a:spAutoFit/>
          </a:bodyPr>
          <a:lstStyle/>
          <a:p>
            <a:pPr>
              <a:buFont typeface="Wingdings" pitchFamily="2" charset="2"/>
              <a:buChar char="Ø"/>
            </a:pPr>
            <a:r>
              <a:rPr lang="es-ES" sz="2800" b="1" dirty="0" smtClean="0"/>
              <a:t> </a:t>
            </a:r>
            <a:r>
              <a:rPr lang="es-ES" sz="2800" b="1" dirty="0" smtClean="0"/>
              <a:t>Metas y Objetivos</a:t>
            </a:r>
          </a:p>
          <a:p>
            <a:pPr>
              <a:buFont typeface="Wingdings" pitchFamily="2" charset="2"/>
              <a:buChar char="Ø"/>
            </a:pPr>
            <a:r>
              <a:rPr lang="es-ES" sz="2800" b="1" dirty="0" smtClean="0"/>
              <a:t>Bases: Iglesia, Familia y Escuela</a:t>
            </a:r>
          </a:p>
          <a:p>
            <a:pPr>
              <a:buFont typeface="Wingdings" pitchFamily="2" charset="2"/>
              <a:buChar char="Ø"/>
            </a:pPr>
            <a:r>
              <a:rPr lang="es-ES" sz="2800" b="1" dirty="0" smtClean="0"/>
              <a:t> </a:t>
            </a:r>
            <a:r>
              <a:rPr lang="es-ES" sz="2800" b="1" dirty="0" smtClean="0"/>
              <a:t>Relación con los Conquistadores</a:t>
            </a:r>
            <a:endParaRPr lang="es-ES" sz="2800" b="1" dirty="0"/>
          </a:p>
        </p:txBody>
      </p:sp>
      <p:pic>
        <p:nvPicPr>
          <p:cNvPr id="5122" name="Picture 2" descr="http://www.conquismania.cl/aventureros/images/organizarclub.png"/>
          <p:cNvPicPr>
            <a:picLocks noChangeAspect="1" noChangeArrowheads="1"/>
          </p:cNvPicPr>
          <p:nvPr/>
        </p:nvPicPr>
        <p:blipFill>
          <a:blip r:embed="rId7" cstate="print"/>
          <a:srcRect/>
          <a:stretch>
            <a:fillRect/>
          </a:stretch>
        </p:blipFill>
        <p:spPr bwMode="auto">
          <a:xfrm>
            <a:off x="3643306" y="3357562"/>
            <a:ext cx="2960577" cy="2709844"/>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9" name="18 CuadroTexto"/>
          <p:cNvSpPr txBox="1"/>
          <p:nvPr/>
        </p:nvSpPr>
        <p:spPr>
          <a:xfrm>
            <a:off x="1714480" y="214290"/>
            <a:ext cx="5857916" cy="553998"/>
          </a:xfrm>
          <a:prstGeom prst="rect">
            <a:avLst/>
          </a:prstGeom>
          <a:noFill/>
        </p:spPr>
        <p:txBody>
          <a:bodyPr wrap="square" rtlCol="0">
            <a:spAutoFit/>
          </a:bodyPr>
          <a:lstStyle/>
          <a:p>
            <a:pPr>
              <a:buFont typeface="Wingdings" pitchFamily="2" charset="2"/>
              <a:buChar char="Ø"/>
            </a:pPr>
            <a:r>
              <a:rPr lang="es-ES" sz="2800" b="1" dirty="0" smtClean="0">
                <a:solidFill>
                  <a:schemeClr val="accent6">
                    <a:lumMod val="75000"/>
                  </a:schemeClr>
                </a:solidFill>
                <a:effectLst>
                  <a:outerShdw blurRad="38100" dist="38100" dir="2700000" algn="tl">
                    <a:srgbClr val="000000">
                      <a:alpha val="43137"/>
                    </a:srgbClr>
                  </a:outerShdw>
                </a:effectLst>
              </a:rPr>
              <a:t> </a:t>
            </a:r>
            <a:r>
              <a:rPr lang="es-ES" sz="3000" b="1" dirty="0" smtClean="0">
                <a:solidFill>
                  <a:schemeClr val="accent6">
                    <a:lumMod val="75000"/>
                  </a:schemeClr>
                </a:solidFill>
                <a:effectLst>
                  <a:outerShdw blurRad="38100" dist="38100" dir="2700000" algn="tl">
                    <a:srgbClr val="000000">
                      <a:alpha val="43137"/>
                    </a:srgbClr>
                  </a:outerShdw>
                </a:effectLst>
              </a:rPr>
              <a:t>Metas y Objetivos:</a:t>
            </a:r>
          </a:p>
        </p:txBody>
      </p:sp>
      <p:sp>
        <p:nvSpPr>
          <p:cNvPr id="17" name="16 CuadroTexto"/>
          <p:cNvSpPr txBox="1"/>
          <p:nvPr/>
        </p:nvSpPr>
        <p:spPr>
          <a:xfrm>
            <a:off x="1643042" y="948690"/>
            <a:ext cx="7286676" cy="5632311"/>
          </a:xfrm>
          <a:prstGeom prst="rect">
            <a:avLst/>
          </a:prstGeom>
          <a:noFill/>
        </p:spPr>
        <p:txBody>
          <a:bodyPr wrap="square" rtlCol="0">
            <a:spAutoFit/>
          </a:bodyPr>
          <a:lstStyle/>
          <a:p>
            <a:r>
              <a:rPr lang="es-CO" b="1" u="sng" dirty="0" smtClean="0"/>
              <a:t>¿Para que tener un Programa de Aventureros?</a:t>
            </a:r>
            <a:endParaRPr lang="es-ES" b="1" dirty="0" smtClean="0"/>
          </a:p>
          <a:p>
            <a:r>
              <a:rPr lang="es-CO" b="1" dirty="0" smtClean="0"/>
              <a:t> </a:t>
            </a:r>
            <a:endParaRPr lang="es-ES" b="1" dirty="0" smtClean="0"/>
          </a:p>
          <a:p>
            <a:r>
              <a:rPr lang="es-CO" dirty="0" smtClean="0"/>
              <a:t>El programa de aventureros es diseñado para apoyar  a los padres al asistir con los niños  con la desafiante tarea de desarrollarlos  completamente como seguidores de Cristo en el mundo de hoy.</a:t>
            </a:r>
            <a:endParaRPr lang="es-ES" b="1" dirty="0" smtClean="0"/>
          </a:p>
          <a:p>
            <a:endParaRPr lang="es-ES" dirty="0" smtClean="0"/>
          </a:p>
          <a:p>
            <a:r>
              <a:rPr lang="es-CO" b="1" u="sng" dirty="0" smtClean="0"/>
              <a:t>¿Qué beneficio trae  completar el programa de estudio de Aventureros?</a:t>
            </a:r>
            <a:endParaRPr lang="es-ES" b="1" dirty="0" smtClean="0"/>
          </a:p>
          <a:p>
            <a:r>
              <a:rPr lang="es-CO" dirty="0" smtClean="0"/>
              <a:t> </a:t>
            </a:r>
            <a:endParaRPr lang="es-ES" dirty="0" smtClean="0"/>
          </a:p>
          <a:p>
            <a:r>
              <a:rPr lang="es-CO" dirty="0" smtClean="0"/>
              <a:t>1.- Los niños, en su propio nivel entregarán sus corazones y vidas a Jesucristo.</a:t>
            </a:r>
            <a:endParaRPr lang="es-ES" b="1" dirty="0" smtClean="0"/>
          </a:p>
          <a:p>
            <a:r>
              <a:rPr lang="es-CO" dirty="0" smtClean="0"/>
              <a:t> </a:t>
            </a:r>
            <a:endParaRPr lang="es-ES" b="1" dirty="0" smtClean="0"/>
          </a:p>
          <a:p>
            <a:r>
              <a:rPr lang="es-CO" dirty="0" smtClean="0"/>
              <a:t>2.-  Los niños obtendrán una actitud positiva hacia los beneficios, alegrías y responsabilidades de vivir una vida Cristiana.</a:t>
            </a:r>
            <a:endParaRPr lang="es-ES" b="1" dirty="0" smtClean="0"/>
          </a:p>
          <a:p>
            <a:r>
              <a:rPr lang="es-CO" dirty="0" smtClean="0"/>
              <a:t> </a:t>
            </a:r>
            <a:endParaRPr lang="es-ES" dirty="0" smtClean="0"/>
          </a:p>
          <a:p>
            <a:r>
              <a:rPr lang="es-CO" dirty="0" smtClean="0"/>
              <a:t>3.- Los niños adquirirán los hábitos, las habilidades y el conocimiento necesarios para vivir para Jesús ahora.</a:t>
            </a:r>
            <a:endParaRPr lang="es-ES" b="1" dirty="0" smtClean="0"/>
          </a:p>
          <a:p>
            <a:r>
              <a:rPr lang="es-CO" dirty="0" smtClean="0"/>
              <a:t> </a:t>
            </a:r>
            <a:endParaRPr lang="es-ES" b="1" dirty="0" smtClean="0"/>
          </a:p>
          <a:p>
            <a:r>
              <a:rPr lang="es-CO" dirty="0" smtClean="0"/>
              <a:t>4.- Los padres y otros a cargo de los niños  tendrán más confianza     y serán más efectivos como colaboradores con Cristo por sus niños.</a:t>
            </a:r>
            <a:endParaRPr lang="es-ES" b="1" dirty="0" smtClean="0"/>
          </a:p>
          <a:p>
            <a:endParaRPr lang="es-E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9" name="18 CuadroTexto"/>
          <p:cNvSpPr txBox="1"/>
          <p:nvPr/>
        </p:nvSpPr>
        <p:spPr>
          <a:xfrm>
            <a:off x="1714480" y="214290"/>
            <a:ext cx="5857916" cy="553998"/>
          </a:xfrm>
          <a:prstGeom prst="rect">
            <a:avLst/>
          </a:prstGeom>
          <a:noFill/>
        </p:spPr>
        <p:txBody>
          <a:bodyPr wrap="square" rtlCol="0">
            <a:spAutoFit/>
          </a:bodyPr>
          <a:lstStyle/>
          <a:p>
            <a:pPr>
              <a:buFont typeface="Wingdings" pitchFamily="2" charset="2"/>
              <a:buChar char="Ø"/>
            </a:pPr>
            <a:r>
              <a:rPr lang="es-ES" sz="2800" b="1" dirty="0" smtClean="0">
                <a:solidFill>
                  <a:schemeClr val="accent6">
                    <a:lumMod val="75000"/>
                  </a:schemeClr>
                </a:solidFill>
                <a:effectLst>
                  <a:outerShdw blurRad="38100" dist="38100" dir="2700000" algn="tl">
                    <a:srgbClr val="000000">
                      <a:alpha val="43137"/>
                    </a:srgbClr>
                  </a:outerShdw>
                </a:effectLst>
              </a:rPr>
              <a:t> </a:t>
            </a:r>
            <a:r>
              <a:rPr lang="es-ES" sz="3000" b="1" dirty="0" smtClean="0">
                <a:solidFill>
                  <a:schemeClr val="accent6">
                    <a:lumMod val="75000"/>
                  </a:schemeClr>
                </a:solidFill>
                <a:effectLst>
                  <a:outerShdw blurRad="38100" dist="38100" dir="2700000" algn="tl">
                    <a:srgbClr val="000000">
                      <a:alpha val="43137"/>
                    </a:srgbClr>
                  </a:outerShdw>
                </a:effectLst>
              </a:rPr>
              <a:t>Metas y Objetivos:</a:t>
            </a:r>
          </a:p>
        </p:txBody>
      </p:sp>
      <p:sp>
        <p:nvSpPr>
          <p:cNvPr id="17" name="16 CuadroTexto"/>
          <p:cNvSpPr txBox="1"/>
          <p:nvPr/>
        </p:nvSpPr>
        <p:spPr>
          <a:xfrm>
            <a:off x="1643042" y="948690"/>
            <a:ext cx="7286676" cy="5632311"/>
          </a:xfrm>
          <a:prstGeom prst="rect">
            <a:avLst/>
          </a:prstGeom>
          <a:noFill/>
        </p:spPr>
        <p:txBody>
          <a:bodyPr wrap="square" rtlCol="0">
            <a:spAutoFit/>
          </a:bodyPr>
          <a:lstStyle/>
          <a:p>
            <a:r>
              <a:rPr lang="es-CO" b="1" u="sng" dirty="0" smtClean="0"/>
              <a:t>Objetivos</a:t>
            </a:r>
            <a:endParaRPr lang="es-ES" dirty="0" smtClean="0"/>
          </a:p>
          <a:p>
            <a:r>
              <a:rPr lang="es-CO" b="1" dirty="0" smtClean="0"/>
              <a:t> </a:t>
            </a:r>
            <a:endParaRPr lang="es-ES" dirty="0" smtClean="0"/>
          </a:p>
          <a:p>
            <a:r>
              <a:rPr lang="es-CO" dirty="0" smtClean="0"/>
              <a:t>El club de Aventureros provee diversión  y actividades creativas para los niños.</a:t>
            </a:r>
            <a:endParaRPr lang="es-ES" dirty="0" smtClean="0"/>
          </a:p>
          <a:p>
            <a:r>
              <a:rPr lang="es-CO" dirty="0" smtClean="0"/>
              <a:t> </a:t>
            </a:r>
            <a:endParaRPr lang="es-ES" dirty="0" smtClean="0"/>
          </a:p>
          <a:p>
            <a:r>
              <a:rPr lang="es-CO" dirty="0" smtClean="0"/>
              <a:t>1.- Para desarrollar un carácter como el de Cristo.</a:t>
            </a:r>
            <a:endParaRPr lang="es-ES" b="1" dirty="0" smtClean="0"/>
          </a:p>
          <a:p>
            <a:r>
              <a:rPr lang="es-CO" dirty="0" smtClean="0"/>
              <a:t> </a:t>
            </a:r>
            <a:endParaRPr lang="es-ES" b="1" dirty="0" smtClean="0"/>
          </a:p>
          <a:p>
            <a:r>
              <a:rPr lang="es-CO" dirty="0" smtClean="0"/>
              <a:t>2.-  Para experimentar el gozo  y satisfacción  de hacer las cosas bien.</a:t>
            </a:r>
            <a:endParaRPr lang="es-ES" b="1" dirty="0" smtClean="0"/>
          </a:p>
          <a:p>
            <a:r>
              <a:rPr lang="es-CO" dirty="0" smtClean="0"/>
              <a:t> </a:t>
            </a:r>
            <a:endParaRPr lang="es-ES" b="1" dirty="0" smtClean="0"/>
          </a:p>
          <a:p>
            <a:r>
              <a:rPr lang="es-CO" dirty="0" smtClean="0"/>
              <a:t>3.- Para expresar su amor por Jesús en forma natural.</a:t>
            </a:r>
            <a:endParaRPr lang="es-ES" b="1" dirty="0" smtClean="0"/>
          </a:p>
          <a:p>
            <a:r>
              <a:rPr lang="es-CO" dirty="0" smtClean="0"/>
              <a:t> </a:t>
            </a:r>
            <a:endParaRPr lang="es-ES" b="1" dirty="0" smtClean="0"/>
          </a:p>
          <a:p>
            <a:r>
              <a:rPr lang="es-CO" dirty="0" smtClean="0"/>
              <a:t>4.- Para Aprender una buena actitud  deportiva y aumentar sus habilidades, para llevarse bien con otros.</a:t>
            </a:r>
            <a:endParaRPr lang="es-ES" b="1" dirty="0" smtClean="0"/>
          </a:p>
          <a:p>
            <a:r>
              <a:rPr lang="es-CO" dirty="0" smtClean="0"/>
              <a:t> </a:t>
            </a:r>
            <a:endParaRPr lang="es-ES" b="1" dirty="0" smtClean="0"/>
          </a:p>
          <a:p>
            <a:r>
              <a:rPr lang="es-CO" dirty="0" smtClean="0"/>
              <a:t>5.- Para que descubran  sus habilidades dadas por Dios    y sepan como usarlas  para el beneficio  propio  y para ayudar a los demás.</a:t>
            </a:r>
            <a:endParaRPr lang="es-ES" b="1" dirty="0" smtClean="0"/>
          </a:p>
          <a:p>
            <a:r>
              <a:rPr lang="es-CO" dirty="0" smtClean="0"/>
              <a:t> </a:t>
            </a:r>
            <a:endParaRPr lang="es-ES" b="1" dirty="0" smtClean="0"/>
          </a:p>
          <a:p>
            <a:r>
              <a:rPr lang="es-CO" dirty="0" smtClean="0"/>
              <a:t>6.- Para hacer crecer su entendimiento de que es lo que hace una </a:t>
            </a:r>
            <a:r>
              <a:rPr lang="es-CO" dirty="0" smtClean="0"/>
              <a:t>familia </a:t>
            </a:r>
            <a:r>
              <a:rPr lang="es-CO" dirty="0" smtClean="0"/>
              <a:t>fuerte.</a:t>
            </a:r>
            <a:endParaRPr lang="es-ES" b="1" dirty="0" smtClean="0"/>
          </a:p>
          <a:p>
            <a:endParaRPr lang="es-E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9" name="18 CuadroTexto"/>
          <p:cNvSpPr txBox="1"/>
          <p:nvPr/>
        </p:nvSpPr>
        <p:spPr>
          <a:xfrm>
            <a:off x="1714480" y="214290"/>
            <a:ext cx="5857916" cy="553998"/>
          </a:xfrm>
          <a:prstGeom prst="rect">
            <a:avLst/>
          </a:prstGeom>
          <a:noFill/>
        </p:spPr>
        <p:txBody>
          <a:bodyPr wrap="square" rtlCol="0">
            <a:spAutoFit/>
          </a:bodyPr>
          <a:lstStyle/>
          <a:p>
            <a:pPr>
              <a:buFont typeface="Wingdings" pitchFamily="2" charset="2"/>
              <a:buChar char="Ø"/>
            </a:pPr>
            <a:r>
              <a:rPr lang="es-ES" sz="2800" b="1" dirty="0" smtClean="0">
                <a:solidFill>
                  <a:schemeClr val="accent6">
                    <a:lumMod val="75000"/>
                  </a:schemeClr>
                </a:solidFill>
                <a:effectLst>
                  <a:outerShdw blurRad="38100" dist="38100" dir="2700000" algn="tl">
                    <a:srgbClr val="000000">
                      <a:alpha val="43137"/>
                    </a:srgbClr>
                  </a:outerShdw>
                </a:effectLst>
              </a:rPr>
              <a:t> </a:t>
            </a:r>
            <a:r>
              <a:rPr lang="es-ES" sz="3000" b="1" dirty="0" smtClean="0">
                <a:solidFill>
                  <a:schemeClr val="accent6">
                    <a:lumMod val="75000"/>
                  </a:schemeClr>
                </a:solidFill>
                <a:effectLst>
                  <a:outerShdw blurRad="38100" dist="38100" dir="2700000" algn="tl">
                    <a:srgbClr val="000000">
                      <a:alpha val="43137"/>
                    </a:srgbClr>
                  </a:outerShdw>
                </a:effectLst>
              </a:rPr>
              <a:t>Bases:</a:t>
            </a:r>
          </a:p>
        </p:txBody>
      </p:sp>
      <p:sp>
        <p:nvSpPr>
          <p:cNvPr id="16" name="15 CuadroTexto"/>
          <p:cNvSpPr txBox="1"/>
          <p:nvPr/>
        </p:nvSpPr>
        <p:spPr>
          <a:xfrm>
            <a:off x="1643042" y="857232"/>
            <a:ext cx="6357982" cy="5724644"/>
          </a:xfrm>
          <a:prstGeom prst="rect">
            <a:avLst/>
          </a:prstGeom>
          <a:noFill/>
        </p:spPr>
        <p:txBody>
          <a:bodyPr wrap="square" rtlCol="0">
            <a:spAutoFit/>
          </a:bodyPr>
          <a:lstStyle/>
          <a:p>
            <a:r>
              <a:rPr lang="es-ES" sz="2200" dirty="0" smtClean="0"/>
              <a:t>Los cimientos del Club de Aventureros están puestos sobre tres instituciones que influyen directamente sobre la vida de los niños:</a:t>
            </a:r>
          </a:p>
          <a:p>
            <a:endParaRPr lang="es-ES" sz="2200" dirty="0" smtClean="0"/>
          </a:p>
          <a:p>
            <a:pPr>
              <a:buFontTx/>
              <a:buChar char="-"/>
            </a:pPr>
            <a:r>
              <a:rPr lang="es-ES" sz="2200" b="1" i="1" dirty="0" smtClean="0">
                <a:solidFill>
                  <a:srgbClr val="0070C0"/>
                </a:solidFill>
              </a:rPr>
              <a:t>IGLESIA: </a:t>
            </a:r>
            <a:r>
              <a:rPr lang="es-ES" sz="2200" dirty="0" smtClean="0"/>
              <a:t>Fomenta el conocimiento personal de Jesús como nuestro Salvador.</a:t>
            </a:r>
          </a:p>
          <a:p>
            <a:endParaRPr lang="es-ES" sz="2200" dirty="0" smtClean="0"/>
          </a:p>
          <a:p>
            <a:pPr>
              <a:buFontTx/>
              <a:buChar char="-"/>
            </a:pPr>
            <a:r>
              <a:rPr lang="es-ES" sz="2200" b="1" i="1" dirty="0" smtClean="0">
                <a:solidFill>
                  <a:srgbClr val="0070C0"/>
                </a:solidFill>
              </a:rPr>
              <a:t> </a:t>
            </a:r>
            <a:r>
              <a:rPr lang="es-ES" sz="2200" b="1" i="1" dirty="0" smtClean="0">
                <a:solidFill>
                  <a:srgbClr val="0070C0"/>
                </a:solidFill>
              </a:rPr>
              <a:t>FAMILIA: </a:t>
            </a:r>
            <a:r>
              <a:rPr lang="es-ES" sz="2200" dirty="0" smtClean="0"/>
              <a:t>Es la primera escuela y  fundamento emocional de los Aventureros.</a:t>
            </a:r>
          </a:p>
          <a:p>
            <a:endParaRPr lang="es-ES" sz="2200" b="1" i="1" dirty="0" smtClean="0">
              <a:solidFill>
                <a:srgbClr val="0070C0"/>
              </a:solidFill>
            </a:endParaRPr>
          </a:p>
          <a:p>
            <a:pPr>
              <a:buFontTx/>
              <a:buChar char="-"/>
            </a:pPr>
            <a:r>
              <a:rPr lang="es-ES" sz="2200" b="1" i="1" dirty="0" smtClean="0">
                <a:solidFill>
                  <a:srgbClr val="0070C0"/>
                </a:solidFill>
              </a:rPr>
              <a:t> </a:t>
            </a:r>
            <a:r>
              <a:rPr lang="es-ES" sz="2200" b="1" i="1" dirty="0" smtClean="0">
                <a:solidFill>
                  <a:srgbClr val="0070C0"/>
                </a:solidFill>
              </a:rPr>
              <a:t>ESCUELA: </a:t>
            </a:r>
            <a:r>
              <a:rPr lang="es-ES" sz="2200" dirty="0" smtClean="0"/>
              <a:t>Entrega las herramientas necesarias para desenvolverse en la sociedad.</a:t>
            </a:r>
          </a:p>
          <a:p>
            <a:pPr>
              <a:buFontTx/>
              <a:buChar char="-"/>
            </a:pPr>
            <a:endParaRPr lang="es-ES" sz="2200" dirty="0" smtClean="0"/>
          </a:p>
          <a:p>
            <a:r>
              <a:rPr lang="es-ES" sz="2200" dirty="0" smtClean="0"/>
              <a:t>El Club debe potenciar de manera integral la formación entregada por estas tres bases.</a:t>
            </a:r>
            <a:endParaRPr lang="es-ES" sz="2200" dirty="0" smtClean="0"/>
          </a:p>
          <a:p>
            <a:endParaRPr lang="es-ES" dirty="0" smtClean="0"/>
          </a:p>
          <a:p>
            <a:endParaRPr lang="es-E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9" name="18 CuadroTexto"/>
          <p:cNvSpPr txBox="1"/>
          <p:nvPr/>
        </p:nvSpPr>
        <p:spPr>
          <a:xfrm>
            <a:off x="1714480" y="214290"/>
            <a:ext cx="5857916" cy="553998"/>
          </a:xfrm>
          <a:prstGeom prst="rect">
            <a:avLst/>
          </a:prstGeom>
          <a:noFill/>
        </p:spPr>
        <p:txBody>
          <a:bodyPr wrap="square" rtlCol="0">
            <a:spAutoFit/>
          </a:bodyPr>
          <a:lstStyle/>
          <a:p>
            <a:pPr>
              <a:buFont typeface="Wingdings" pitchFamily="2" charset="2"/>
              <a:buChar char="Ø"/>
            </a:pPr>
            <a:r>
              <a:rPr lang="es-ES" sz="2800" b="1" dirty="0" smtClean="0">
                <a:solidFill>
                  <a:schemeClr val="accent6">
                    <a:lumMod val="75000"/>
                  </a:schemeClr>
                </a:solidFill>
                <a:effectLst>
                  <a:outerShdw blurRad="38100" dist="38100" dir="2700000" algn="tl">
                    <a:srgbClr val="000000">
                      <a:alpha val="43137"/>
                    </a:srgbClr>
                  </a:outerShdw>
                </a:effectLst>
              </a:rPr>
              <a:t> </a:t>
            </a:r>
            <a:r>
              <a:rPr lang="es-ES" sz="3000" b="1" dirty="0" smtClean="0">
                <a:solidFill>
                  <a:schemeClr val="accent6">
                    <a:lumMod val="75000"/>
                  </a:schemeClr>
                </a:solidFill>
                <a:effectLst>
                  <a:outerShdw blurRad="38100" dist="38100" dir="2700000" algn="tl">
                    <a:srgbClr val="000000">
                      <a:alpha val="43137"/>
                    </a:srgbClr>
                  </a:outerShdw>
                </a:effectLst>
              </a:rPr>
              <a:t>Relación con los Conquistadores:</a:t>
            </a:r>
          </a:p>
        </p:txBody>
      </p:sp>
      <p:sp>
        <p:nvSpPr>
          <p:cNvPr id="16" name="15 CuadroTexto"/>
          <p:cNvSpPr txBox="1"/>
          <p:nvPr/>
        </p:nvSpPr>
        <p:spPr>
          <a:xfrm>
            <a:off x="1785918" y="857232"/>
            <a:ext cx="7072362" cy="4370427"/>
          </a:xfrm>
          <a:prstGeom prst="rect">
            <a:avLst/>
          </a:prstGeom>
          <a:noFill/>
        </p:spPr>
        <p:txBody>
          <a:bodyPr wrap="square" rtlCol="0">
            <a:spAutoFit/>
          </a:bodyPr>
          <a:lstStyle/>
          <a:p>
            <a:pPr algn="just">
              <a:buFont typeface="Wingdings" pitchFamily="2" charset="2"/>
              <a:buChar char="§"/>
            </a:pPr>
            <a:r>
              <a:rPr lang="es-ES" sz="2000" dirty="0" smtClean="0"/>
              <a:t> El Club de Aventureros se creó para que los niños de menor edad pudieran tener un Club propio.</a:t>
            </a:r>
          </a:p>
          <a:p>
            <a:pPr algn="just">
              <a:buFont typeface="Wingdings" pitchFamily="2" charset="2"/>
              <a:buChar char="§"/>
            </a:pPr>
            <a:r>
              <a:rPr lang="es-ES" sz="2000" dirty="0" smtClean="0"/>
              <a:t> </a:t>
            </a:r>
            <a:r>
              <a:rPr lang="es-ES" sz="2000" dirty="0" smtClean="0"/>
              <a:t>Ambos clubes son similares, pero el Programa de Aventureros debería ser especial y separado del Club de Conquistadores.</a:t>
            </a:r>
          </a:p>
          <a:p>
            <a:pPr algn="just">
              <a:buFont typeface="Wingdings" pitchFamily="2" charset="2"/>
              <a:buChar char="§"/>
            </a:pPr>
            <a:r>
              <a:rPr lang="es-ES" sz="2000" dirty="0" smtClean="0"/>
              <a:t> </a:t>
            </a:r>
            <a:r>
              <a:rPr lang="es-ES" sz="2000" dirty="0" smtClean="0"/>
              <a:t>El Club de Aventureros debe entregarles a los niños una experiencia significativa de modo que esperen con interés el momento cuando se convertirán en conquistadores. </a:t>
            </a:r>
          </a:p>
          <a:p>
            <a:pPr algn="just">
              <a:buFont typeface="Wingdings" pitchFamily="2" charset="2"/>
              <a:buChar char="§"/>
            </a:pPr>
            <a:r>
              <a:rPr lang="es-ES" sz="2000" dirty="0" smtClean="0"/>
              <a:t> </a:t>
            </a:r>
            <a:r>
              <a:rPr lang="es-ES" sz="2000" dirty="0" smtClean="0"/>
              <a:t>Se recomienda que ambos Clubes funcionen el mismo día y a la misma hora, pero en lugares separados, pues ningún Club debe absorber al otro. </a:t>
            </a:r>
          </a:p>
          <a:p>
            <a:pPr algn="just">
              <a:buFont typeface="Wingdings" pitchFamily="2" charset="2"/>
              <a:buChar char="§"/>
            </a:pPr>
            <a:r>
              <a:rPr lang="es-ES" sz="2000" dirty="0" smtClean="0"/>
              <a:t> </a:t>
            </a:r>
            <a:r>
              <a:rPr lang="es-ES" sz="2000" dirty="0" smtClean="0"/>
              <a:t>Se recomienda que cuando se funde un nuevo Club de Aventureros, y ya exista en esa Iglesia un Club de Conquistadores, adopten el mismo nombre del Club ya presente. </a:t>
            </a:r>
          </a:p>
          <a:p>
            <a:endParaRPr lang="es-ES" dirty="0"/>
          </a:p>
        </p:txBody>
      </p:sp>
      <p:pic>
        <p:nvPicPr>
          <p:cNvPr id="1026" name="Picture 2" descr="http://guiaextremo.files.wordpress.com/2009/04/avent.png"/>
          <p:cNvPicPr>
            <a:picLocks noChangeAspect="1" noChangeArrowheads="1"/>
          </p:cNvPicPr>
          <p:nvPr/>
        </p:nvPicPr>
        <p:blipFill>
          <a:blip r:embed="rId7" cstate="print"/>
          <a:srcRect/>
          <a:stretch>
            <a:fillRect/>
          </a:stretch>
        </p:blipFill>
        <p:spPr bwMode="auto">
          <a:xfrm>
            <a:off x="3000364" y="5000636"/>
            <a:ext cx="1150914" cy="1100023"/>
          </a:xfrm>
          <a:prstGeom prst="rect">
            <a:avLst/>
          </a:prstGeom>
          <a:noFill/>
        </p:spPr>
      </p:pic>
      <p:pic>
        <p:nvPicPr>
          <p:cNvPr id="1028" name="Picture 4" descr="http://antaresclub.galeon.com/logo6.jpg"/>
          <p:cNvPicPr>
            <a:picLocks noChangeAspect="1" noChangeArrowheads="1"/>
          </p:cNvPicPr>
          <p:nvPr/>
        </p:nvPicPr>
        <p:blipFill>
          <a:blip r:embed="rId8"/>
          <a:srcRect/>
          <a:stretch>
            <a:fillRect/>
          </a:stretch>
        </p:blipFill>
        <p:spPr bwMode="auto">
          <a:xfrm>
            <a:off x="5143504" y="5000636"/>
            <a:ext cx="1184660" cy="1195381"/>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16"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9" name="18 CuadroTexto"/>
          <p:cNvSpPr txBox="1"/>
          <p:nvPr/>
        </p:nvSpPr>
        <p:spPr>
          <a:xfrm>
            <a:off x="1928794" y="1928802"/>
            <a:ext cx="6286544" cy="3139321"/>
          </a:xfrm>
          <a:prstGeom prst="rect">
            <a:avLst/>
          </a:prstGeom>
          <a:noFill/>
        </p:spPr>
        <p:txBody>
          <a:bodyPr wrap="square" rtlCol="0">
            <a:spAutoFit/>
          </a:bodyPr>
          <a:lstStyle/>
          <a:p>
            <a:r>
              <a:rPr lang="es-ES" sz="2200" b="1" dirty="0" smtClean="0"/>
              <a:t>Propósito:</a:t>
            </a:r>
          </a:p>
          <a:p>
            <a:r>
              <a:rPr lang="es-ES" sz="2200" dirty="0" smtClean="0"/>
              <a:t>Enfatizar que la misión y los objetivos de la Iglesia Adventista del Séptimo Día deber ser pertinentes y significativos para las familias de hoy.</a:t>
            </a:r>
          </a:p>
          <a:p>
            <a:endParaRPr lang="es-ES" sz="2200" dirty="0" smtClean="0"/>
          </a:p>
          <a:p>
            <a:r>
              <a:rPr lang="es-ES" sz="2200" b="1" dirty="0" smtClean="0"/>
              <a:t>Objetivo:</a:t>
            </a:r>
          </a:p>
          <a:p>
            <a:r>
              <a:rPr lang="es-ES" sz="2200" dirty="0" smtClean="0"/>
              <a:t>Identificar la filosofía, propósito y singularidad del club de Aventureros con el fin de obtener una visión general de la Historia del Club de Aventureros.</a:t>
            </a:r>
            <a:endParaRPr lang="es-ES" sz="2200" dirty="0"/>
          </a:p>
        </p:txBody>
      </p:sp>
      <p:sp>
        <p:nvSpPr>
          <p:cNvPr id="20" name="19 Rectángulo"/>
          <p:cNvSpPr/>
          <p:nvPr/>
        </p:nvSpPr>
        <p:spPr>
          <a:xfrm>
            <a:off x="2285984" y="428604"/>
            <a:ext cx="5929354" cy="954107"/>
          </a:xfrm>
          <a:prstGeom prst="rect">
            <a:avLst/>
          </a:prstGeom>
        </p:spPr>
        <p:txBody>
          <a:bodyPr wrap="square">
            <a:spAutoFit/>
          </a:bodyPr>
          <a:lstStyle/>
          <a:p>
            <a:pPr algn="ctr"/>
            <a:r>
              <a:rPr lang="es-ES" sz="2800" b="1" spc="50" dirty="0" smtClean="0">
                <a:ln w="18415" cmpd="sng">
                  <a:solidFill>
                    <a:srgbClr val="FFFFFF"/>
                  </a:solidFill>
                  <a:prstDash val="solid"/>
                </a:ln>
                <a:solidFill>
                  <a:srgbClr val="FF0000"/>
                </a:solidFill>
                <a:effectLst>
                  <a:outerShdw blurRad="63500" dir="3600000" algn="tl" rotWithShape="0">
                    <a:srgbClr val="000000">
                      <a:alpha val="70000"/>
                    </a:srgbClr>
                  </a:outerShdw>
                </a:effectLst>
                <a:latin typeface="Berlin Sans FB Demi" pitchFamily="34" charset="0"/>
                <a:cs typeface="Arial" pitchFamily="34" charset="0"/>
              </a:rPr>
              <a:t>Historia, Propósito y Filosofía de los Aventureros</a:t>
            </a:r>
            <a:endParaRPr lang="es-ES" sz="2800" b="1" spc="50" dirty="0">
              <a:ln w="12700" cmpd="sng">
                <a:solidFill>
                  <a:schemeClr val="accent6">
                    <a:satMod val="120000"/>
                    <a:shade val="80000"/>
                  </a:schemeClr>
                </a:solidFill>
                <a:prstDash val="solid"/>
              </a:ln>
              <a:solidFill>
                <a:srgbClr val="FF0000"/>
              </a:solidFill>
              <a:effectLst>
                <a:glow rad="53100">
                  <a:schemeClr val="accent6">
                    <a:satMod val="180000"/>
                    <a:alpha val="30000"/>
                  </a:schemeClr>
                </a:glow>
              </a:effectLst>
              <a:latin typeface="Berlin Sans FB Demi"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1500166" y="785794"/>
            <a:ext cx="7429552" cy="400110"/>
          </a:xfrm>
          <a:prstGeom prst="rect">
            <a:avLst/>
          </a:prstGeom>
        </p:spPr>
        <p:txBody>
          <a:bodyPr wrap="square">
            <a:spAutoFit/>
          </a:bodyPr>
          <a:lstStyle/>
          <a:p>
            <a:pPr algn="just"/>
            <a:endParaRPr lang="es-ES" sz="2000" b="1" dirty="0" smtClean="0">
              <a:latin typeface="Arial" pitchFamily="34" charset="0"/>
              <a:cs typeface="Arial" pitchFamily="34" charset="0"/>
            </a:endParaRPr>
          </a:p>
        </p:txBody>
      </p:sp>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7" name="4 Título"/>
          <p:cNvSpPr>
            <a:spLocks noGrp="1"/>
          </p:cNvSpPr>
          <p:nvPr>
            <p:ph type="title"/>
          </p:nvPr>
        </p:nvSpPr>
        <p:spPr>
          <a:xfrm>
            <a:off x="914400" y="428604"/>
            <a:ext cx="8229600" cy="1143000"/>
          </a:xfrm>
        </p:spPr>
        <p:txBody>
          <a:bodyPr>
            <a:normAutofit/>
          </a:bodyPr>
          <a:lstStyle/>
          <a:p>
            <a:r>
              <a:rPr lang="es-ES" sz="3600" b="1" dirty="0" smtClean="0">
                <a:solidFill>
                  <a:srgbClr val="7030A0"/>
                </a:solidFill>
                <a:effectLst>
                  <a:outerShdw blurRad="38100" dist="38100" dir="2700000" algn="tl">
                    <a:srgbClr val="000000">
                      <a:alpha val="43137"/>
                    </a:srgbClr>
                  </a:outerShdw>
                </a:effectLst>
                <a:latin typeface="Berlin Sans FB" pitchFamily="34" charset="0"/>
              </a:rPr>
              <a:t>Historia de los Aventureros</a:t>
            </a:r>
            <a:endParaRPr lang="es-ES" sz="3600" b="1" dirty="0">
              <a:solidFill>
                <a:srgbClr val="7030A0"/>
              </a:solidFill>
              <a:effectLst>
                <a:outerShdw blurRad="38100" dist="38100" dir="2700000" algn="tl">
                  <a:srgbClr val="000000">
                    <a:alpha val="43137"/>
                  </a:srgbClr>
                </a:outerShdw>
              </a:effectLst>
              <a:latin typeface="Berlin Sans FB" pitchFamily="34" charset="0"/>
            </a:endParaRPr>
          </a:p>
        </p:txBody>
      </p:sp>
      <p:sp>
        <p:nvSpPr>
          <p:cNvPr id="19" name="2 Marcador de contenido"/>
          <p:cNvSpPr>
            <a:spLocks noGrp="1"/>
          </p:cNvSpPr>
          <p:nvPr>
            <p:ph idx="1"/>
          </p:nvPr>
        </p:nvSpPr>
        <p:spPr>
          <a:xfrm>
            <a:off x="1785918" y="1714488"/>
            <a:ext cx="6900882" cy="4411675"/>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s-ES" sz="2800" b="1" dirty="0" smtClean="0"/>
              <a:t>1860</a:t>
            </a:r>
            <a:r>
              <a:rPr lang="es-ES" sz="2800" dirty="0" smtClean="0"/>
              <a:t> La Iglesia adopta el nombre de ADVENTISTA DEL SEPTIMO DIA</a:t>
            </a:r>
          </a:p>
          <a:p>
            <a:r>
              <a:rPr lang="es-ES" sz="2800" b="1" dirty="0" smtClean="0"/>
              <a:t>1863</a:t>
            </a:r>
            <a:r>
              <a:rPr lang="es-ES" sz="2800" dirty="0" smtClean="0"/>
              <a:t> Organización oficial de la Iglesia, primer congreso de la AG.</a:t>
            </a:r>
          </a:p>
          <a:p>
            <a:r>
              <a:rPr lang="es-ES" sz="2800" b="1" dirty="0" smtClean="0"/>
              <a:t>1879</a:t>
            </a:r>
            <a:r>
              <a:rPr lang="es-ES" sz="2800" dirty="0" smtClean="0"/>
              <a:t> Iglesia de Hazelton Michigan, USA, primera reunión juvenil, inician Luther Warren y Henry Fener.</a:t>
            </a:r>
          </a:p>
          <a:p>
            <a:r>
              <a:rPr lang="es-ES" sz="2800" b="1" dirty="0" smtClean="0"/>
              <a:t>1901</a:t>
            </a:r>
            <a:r>
              <a:rPr lang="es-ES" sz="2800" dirty="0" smtClean="0"/>
              <a:t> AG solicita estudiar un programa en la Iglesia que involucre a los jóvenes y que sea apropiado para ellos.</a:t>
            </a:r>
          </a:p>
          <a:p>
            <a:pPr eaLnBrk="1" hangingPunct="1"/>
            <a:endParaRPr lang="es-CL"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eaLnBrk="1" hangingPunct="1"/>
            <a:endParaRPr lang="es-CL"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eaLnBrk="1" hangingPunct="1">
              <a:buFont typeface="Arial" charset="0"/>
              <a:buNone/>
            </a:pPr>
            <a:endParaRPr lang="es-CL"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2000"/>
                                        <p:tgtEl>
                                          <p:spTgt spid="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xEl>
                                              <p:pRg st="1" end="1"/>
                                            </p:txEl>
                                          </p:spTgt>
                                        </p:tgtEl>
                                        <p:attrNameLst>
                                          <p:attrName>style.visibility</p:attrName>
                                        </p:attrNameLst>
                                      </p:cBhvr>
                                      <p:to>
                                        <p:strVal val="visible"/>
                                      </p:to>
                                    </p:set>
                                    <p:animEffect transition="in" filter="fade">
                                      <p:cBhvr>
                                        <p:cTn id="12" dur="2000"/>
                                        <p:tgtEl>
                                          <p:spTgt spid="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xEl>
                                              <p:pRg st="2" end="2"/>
                                            </p:txEl>
                                          </p:spTgt>
                                        </p:tgtEl>
                                        <p:attrNameLst>
                                          <p:attrName>style.visibility</p:attrName>
                                        </p:attrNameLst>
                                      </p:cBhvr>
                                      <p:to>
                                        <p:strVal val="visible"/>
                                      </p:to>
                                    </p:set>
                                    <p:animEffect transition="in" filter="fade">
                                      <p:cBhvr>
                                        <p:cTn id="17" dur="2000"/>
                                        <p:tgtEl>
                                          <p:spTgt spid="1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xEl>
                                              <p:pRg st="3" end="3"/>
                                            </p:txEl>
                                          </p:spTgt>
                                        </p:tgtEl>
                                        <p:attrNameLst>
                                          <p:attrName>style.visibility</p:attrName>
                                        </p:attrNameLst>
                                      </p:cBhvr>
                                      <p:to>
                                        <p:strVal val="visible"/>
                                      </p:to>
                                    </p:set>
                                    <p:animEffect transition="in" filter="fade">
                                      <p:cBhvr>
                                        <p:cTn id="22" dur="2000"/>
                                        <p:tgtEl>
                                          <p:spTgt spid="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1500166" y="785794"/>
            <a:ext cx="7429552" cy="400110"/>
          </a:xfrm>
          <a:prstGeom prst="rect">
            <a:avLst/>
          </a:prstGeom>
        </p:spPr>
        <p:txBody>
          <a:bodyPr wrap="square">
            <a:spAutoFit/>
          </a:bodyPr>
          <a:lstStyle/>
          <a:p>
            <a:pPr algn="just"/>
            <a:endParaRPr lang="es-ES" sz="2000" b="1" dirty="0" smtClean="0">
              <a:latin typeface="Arial" pitchFamily="34" charset="0"/>
              <a:cs typeface="Arial" pitchFamily="34" charset="0"/>
            </a:endParaRPr>
          </a:p>
        </p:txBody>
      </p:sp>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8" name="2 Marcador de contenido"/>
          <p:cNvSpPr>
            <a:spLocks noGrp="1"/>
          </p:cNvSpPr>
          <p:nvPr>
            <p:ph idx="1"/>
          </p:nvPr>
        </p:nvSpPr>
        <p:spPr>
          <a:xfrm>
            <a:off x="1643042" y="1500174"/>
            <a:ext cx="6972320" cy="4054485"/>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s-ES_tradnl" sz="2800" b="1" dirty="0" smtClean="0"/>
              <a:t>1949-1950</a:t>
            </a:r>
            <a:r>
              <a:rPr lang="es-ES_tradnl" sz="2800" dirty="0" smtClean="0"/>
              <a:t> AG acepta el Programa del Club de Conquistadores y lo hace un programa oficial para todo el mundo. EL Pr. Lawrence Skinner, era el Director JMV de la AG</a:t>
            </a:r>
            <a:endParaRPr lang="es-ES" sz="2800" dirty="0" smtClean="0"/>
          </a:p>
          <a:p>
            <a:r>
              <a:rPr lang="es-ES_tradnl" sz="2800" b="1" dirty="0" smtClean="0"/>
              <a:t>1951</a:t>
            </a:r>
            <a:r>
              <a:rPr lang="es-ES_tradnl" sz="2800" dirty="0" smtClean="0"/>
              <a:t> Se publica el primer Manual de Conquistadores. Se cambia el nombre de Camarada Mayor a Guía Mayor.</a:t>
            </a:r>
            <a:endParaRPr lang="es-ES" sz="2800" dirty="0" smtClean="0"/>
          </a:p>
          <a:p>
            <a:r>
              <a:rPr lang="es-ES_tradnl" sz="2800" b="1" dirty="0" smtClean="0"/>
              <a:t>1952 </a:t>
            </a:r>
            <a:r>
              <a:rPr lang="es-ES_tradnl" sz="2800" dirty="0" smtClean="0"/>
              <a:t>Derechos registrados del Himno oficial de los Conquistadores por el Pastor Henry Berg.</a:t>
            </a:r>
            <a:endParaRPr lang="es-ES" sz="2800" dirty="0" smtClean="0"/>
          </a:p>
          <a:p>
            <a:endParaRPr lang="es-CL"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9" name="4 Título"/>
          <p:cNvSpPr>
            <a:spLocks noGrp="1"/>
          </p:cNvSpPr>
          <p:nvPr>
            <p:ph type="title"/>
          </p:nvPr>
        </p:nvSpPr>
        <p:spPr>
          <a:xfrm>
            <a:off x="914400" y="285728"/>
            <a:ext cx="8229600" cy="1143000"/>
          </a:xfrm>
        </p:spPr>
        <p:txBody>
          <a:bodyPr>
            <a:normAutofit/>
          </a:bodyPr>
          <a:lstStyle/>
          <a:p>
            <a:r>
              <a:rPr lang="es-ES" sz="3600" b="1" dirty="0" smtClean="0">
                <a:solidFill>
                  <a:srgbClr val="7030A0"/>
                </a:solidFill>
                <a:effectLst>
                  <a:outerShdw blurRad="38100" dist="38100" dir="2700000" algn="tl">
                    <a:srgbClr val="000000">
                      <a:alpha val="43137"/>
                    </a:srgbClr>
                  </a:outerShdw>
                </a:effectLst>
                <a:latin typeface="Berlin Sans FB" pitchFamily="34" charset="0"/>
              </a:rPr>
              <a:t>Historia de los Aventureros</a:t>
            </a:r>
            <a:endParaRPr lang="es-ES" sz="3600" b="1" dirty="0">
              <a:solidFill>
                <a:srgbClr val="7030A0"/>
              </a:solidFill>
              <a:effectLst>
                <a:outerShdw blurRad="38100" dist="38100" dir="2700000" algn="tl">
                  <a:srgbClr val="000000">
                    <a:alpha val="43137"/>
                  </a:srgbClr>
                </a:outerShdw>
              </a:effectLst>
              <a:latin typeface="Berlin Sans FB"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2000"/>
                                        <p:tgtEl>
                                          <p:spTgt spid="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xEl>
                                              <p:pRg st="1" end="1"/>
                                            </p:txEl>
                                          </p:spTgt>
                                        </p:tgtEl>
                                        <p:attrNameLst>
                                          <p:attrName>style.visibility</p:attrName>
                                        </p:attrNameLst>
                                      </p:cBhvr>
                                      <p:to>
                                        <p:strVal val="visible"/>
                                      </p:to>
                                    </p:set>
                                    <p:animEffect transition="in" filter="fade">
                                      <p:cBhvr>
                                        <p:cTn id="12" dur="2000"/>
                                        <p:tgtEl>
                                          <p:spTgt spid="1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xEl>
                                              <p:pRg st="2" end="2"/>
                                            </p:txEl>
                                          </p:spTgt>
                                        </p:tgtEl>
                                        <p:attrNameLst>
                                          <p:attrName>style.visibility</p:attrName>
                                        </p:attrNameLst>
                                      </p:cBhvr>
                                      <p:to>
                                        <p:strVal val="visible"/>
                                      </p:to>
                                    </p:set>
                                    <p:animEffect transition="in" filter="fade">
                                      <p:cBhvr>
                                        <p:cTn id="17" dur="2000"/>
                                        <p:tgtEl>
                                          <p:spTgt spid="1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1500166" y="785794"/>
            <a:ext cx="7429552" cy="400110"/>
          </a:xfrm>
          <a:prstGeom prst="rect">
            <a:avLst/>
          </a:prstGeom>
        </p:spPr>
        <p:txBody>
          <a:bodyPr wrap="square">
            <a:spAutoFit/>
          </a:bodyPr>
          <a:lstStyle/>
          <a:p>
            <a:pPr algn="just"/>
            <a:endParaRPr lang="es-ES" sz="2000" b="1" dirty="0" smtClean="0">
              <a:latin typeface="Arial" pitchFamily="34" charset="0"/>
              <a:cs typeface="Arial" pitchFamily="34" charset="0"/>
            </a:endParaRPr>
          </a:p>
        </p:txBody>
      </p:sp>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9" name="2 Marcador de contenido"/>
          <p:cNvSpPr>
            <a:spLocks noGrp="1"/>
          </p:cNvSpPr>
          <p:nvPr>
            <p:ph idx="1"/>
          </p:nvPr>
        </p:nvSpPr>
        <p:spPr>
          <a:xfrm>
            <a:off x="1714480" y="1285860"/>
            <a:ext cx="6972320" cy="4768865"/>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s-ES_tradnl" sz="2600" b="1" dirty="0" smtClean="0"/>
              <a:t>1972 </a:t>
            </a:r>
            <a:r>
              <a:rPr lang="es-ES_tradnl" sz="2600" dirty="0" smtClean="0"/>
              <a:t>en Washington, primer intento de programa específico para niños menores de 10 años.</a:t>
            </a:r>
          </a:p>
          <a:p>
            <a:r>
              <a:rPr lang="es-ES_tradnl" sz="2600" b="1" dirty="0" smtClean="0"/>
              <a:t>1975, </a:t>
            </a:r>
            <a:r>
              <a:rPr lang="es-ES_tradnl" sz="2600" dirty="0" smtClean="0"/>
              <a:t>asociación Nordeste de EUA realizó la misma iniciativa.</a:t>
            </a:r>
          </a:p>
          <a:p>
            <a:r>
              <a:rPr lang="es-ES_tradnl" sz="2600" b="1" dirty="0" smtClean="0"/>
              <a:t>1988</a:t>
            </a:r>
            <a:r>
              <a:rPr lang="es-ES_tradnl" sz="2600" dirty="0" smtClean="0"/>
              <a:t>, la división </a:t>
            </a:r>
            <a:r>
              <a:rPr lang="es-ES_tradnl" sz="2600" dirty="0" smtClean="0"/>
              <a:t>norteamericana </a:t>
            </a:r>
            <a:r>
              <a:rPr lang="es-ES_tradnl" sz="2600" dirty="0" smtClean="0"/>
              <a:t>accede a estudiar la oficialización del Club de Aventureros</a:t>
            </a:r>
          </a:p>
          <a:p>
            <a:r>
              <a:rPr lang="es-ES_tradnl" sz="2600" b="1" dirty="0" smtClean="0"/>
              <a:t>1989</a:t>
            </a:r>
            <a:r>
              <a:rPr lang="es-ES_tradnl" sz="2600" dirty="0" smtClean="0"/>
              <a:t>, oficialización Curriculum Aventureros y Clases Progresivas.</a:t>
            </a:r>
          </a:p>
          <a:p>
            <a:r>
              <a:rPr lang="es-ES_tradnl" sz="2600" b="1" dirty="0" smtClean="0"/>
              <a:t>1991</a:t>
            </a:r>
            <a:r>
              <a:rPr lang="es-ES_tradnl" sz="2600" dirty="0" smtClean="0"/>
              <a:t>, Asociación general autoriza programa mundial de los Aventureros</a:t>
            </a:r>
          </a:p>
          <a:p>
            <a:endParaRPr lang="es-ES_tradnl" sz="2600" u="sng" dirty="0" smtClean="0"/>
          </a:p>
        </p:txBody>
      </p:sp>
      <p:sp>
        <p:nvSpPr>
          <p:cNvPr id="18" name="4 Título"/>
          <p:cNvSpPr>
            <a:spLocks noGrp="1"/>
          </p:cNvSpPr>
          <p:nvPr>
            <p:ph type="title"/>
          </p:nvPr>
        </p:nvSpPr>
        <p:spPr>
          <a:xfrm>
            <a:off x="914400" y="142852"/>
            <a:ext cx="8229600" cy="1143000"/>
          </a:xfrm>
        </p:spPr>
        <p:txBody>
          <a:bodyPr>
            <a:normAutofit/>
          </a:bodyPr>
          <a:lstStyle/>
          <a:p>
            <a:r>
              <a:rPr lang="es-ES" sz="3600" b="1" dirty="0" smtClean="0">
                <a:solidFill>
                  <a:srgbClr val="7030A0"/>
                </a:solidFill>
                <a:effectLst>
                  <a:outerShdw blurRad="38100" dist="38100" dir="2700000" algn="tl">
                    <a:srgbClr val="000000">
                      <a:alpha val="43137"/>
                    </a:srgbClr>
                  </a:outerShdw>
                </a:effectLst>
                <a:latin typeface="Berlin Sans FB" pitchFamily="34" charset="0"/>
              </a:rPr>
              <a:t>Historia de los Aventureros</a:t>
            </a:r>
            <a:endParaRPr lang="es-ES" sz="3600" b="1" dirty="0">
              <a:solidFill>
                <a:srgbClr val="7030A0"/>
              </a:solidFill>
              <a:effectLst>
                <a:outerShdw blurRad="38100" dist="38100" dir="2700000" algn="tl">
                  <a:srgbClr val="000000">
                    <a:alpha val="43137"/>
                  </a:srgbClr>
                </a:outerShdw>
              </a:effectLst>
              <a:latin typeface="Berlin Sans FB"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2000"/>
                                        <p:tgtEl>
                                          <p:spTgt spid="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xEl>
                                              <p:pRg st="1" end="1"/>
                                            </p:txEl>
                                          </p:spTgt>
                                        </p:tgtEl>
                                        <p:attrNameLst>
                                          <p:attrName>style.visibility</p:attrName>
                                        </p:attrNameLst>
                                      </p:cBhvr>
                                      <p:to>
                                        <p:strVal val="visible"/>
                                      </p:to>
                                    </p:set>
                                    <p:animEffect transition="in" filter="fade">
                                      <p:cBhvr>
                                        <p:cTn id="12" dur="2000"/>
                                        <p:tgtEl>
                                          <p:spTgt spid="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xEl>
                                              <p:pRg st="2" end="2"/>
                                            </p:txEl>
                                          </p:spTgt>
                                        </p:tgtEl>
                                        <p:attrNameLst>
                                          <p:attrName>style.visibility</p:attrName>
                                        </p:attrNameLst>
                                      </p:cBhvr>
                                      <p:to>
                                        <p:strVal val="visible"/>
                                      </p:to>
                                    </p:set>
                                    <p:animEffect transition="in" filter="fade">
                                      <p:cBhvr>
                                        <p:cTn id="17" dur="2000"/>
                                        <p:tgtEl>
                                          <p:spTgt spid="1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xEl>
                                              <p:pRg st="3" end="3"/>
                                            </p:txEl>
                                          </p:spTgt>
                                        </p:tgtEl>
                                        <p:attrNameLst>
                                          <p:attrName>style.visibility</p:attrName>
                                        </p:attrNameLst>
                                      </p:cBhvr>
                                      <p:to>
                                        <p:strVal val="visible"/>
                                      </p:to>
                                    </p:set>
                                    <p:animEffect transition="in" filter="fade">
                                      <p:cBhvr>
                                        <p:cTn id="22" dur="2000"/>
                                        <p:tgtEl>
                                          <p:spTgt spid="1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xEl>
                                              <p:pRg st="4" end="4"/>
                                            </p:txEl>
                                          </p:spTgt>
                                        </p:tgtEl>
                                        <p:attrNameLst>
                                          <p:attrName>style.visibility</p:attrName>
                                        </p:attrNameLst>
                                      </p:cBhvr>
                                      <p:to>
                                        <p:strVal val="visible"/>
                                      </p:to>
                                    </p:set>
                                    <p:animEffect transition="in" filter="fade">
                                      <p:cBhvr>
                                        <p:cTn id="27" dur="2000"/>
                                        <p:tgtEl>
                                          <p:spTgt spid="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7" name="2 Marcador de contenido"/>
          <p:cNvSpPr>
            <a:spLocks noGrp="1"/>
          </p:cNvSpPr>
          <p:nvPr>
            <p:ph sz="half" idx="1"/>
          </p:nvPr>
        </p:nvSpPr>
        <p:spPr>
          <a:xfrm>
            <a:off x="1928794" y="1357298"/>
            <a:ext cx="4038600" cy="4525963"/>
          </a:xfrm>
        </p:spPr>
        <p:txBody>
          <a:bodyPr>
            <a:normAutofit fontScale="85000" lnSpcReduction="20000"/>
          </a:bodyPr>
          <a:lstStyle/>
          <a:p>
            <a:r>
              <a:rPr lang="es-ES" dirty="0" smtClean="0"/>
              <a:t>Toda organización nace con sueños e ideales</a:t>
            </a:r>
          </a:p>
          <a:p>
            <a:r>
              <a:rPr lang="es-ES" dirty="0" smtClean="0"/>
              <a:t>Para mantener esa visión es necesario mantener principios y una filosofía de trabajo</a:t>
            </a:r>
          </a:p>
          <a:p>
            <a:r>
              <a:rPr lang="es-ES" dirty="0" smtClean="0"/>
              <a:t>La Iglesia Adventista del Séptimo Día está comisionada a comprender la juventud y entrenarla para liderar y servir a la comunidad.</a:t>
            </a:r>
          </a:p>
        </p:txBody>
      </p:sp>
      <p:sp>
        <p:nvSpPr>
          <p:cNvPr id="16" name="15 Rectángulo"/>
          <p:cNvSpPr/>
          <p:nvPr/>
        </p:nvSpPr>
        <p:spPr>
          <a:xfrm>
            <a:off x="2071670" y="357166"/>
            <a:ext cx="6286544" cy="646331"/>
          </a:xfrm>
          <a:prstGeom prst="rect">
            <a:avLst/>
          </a:prstGeom>
        </p:spPr>
        <p:txBody>
          <a:bodyPr wrap="square">
            <a:spAutoFit/>
          </a:bodyPr>
          <a:lstStyle/>
          <a:p>
            <a:r>
              <a:rPr lang="es-ES" sz="3600" b="1" dirty="0" smtClean="0">
                <a:solidFill>
                  <a:srgbClr val="92D050"/>
                </a:solidFill>
                <a:effectLst>
                  <a:outerShdw blurRad="38100" dist="38100" dir="2700000" algn="tl">
                    <a:srgbClr val="000000">
                      <a:alpha val="43137"/>
                    </a:srgbClr>
                  </a:outerShdw>
                </a:effectLst>
                <a:latin typeface="Berlin Sans FB" pitchFamily="34" charset="0"/>
              </a:rPr>
              <a:t>Filosofía de los Aventureros</a:t>
            </a:r>
            <a:endParaRPr lang="es-ES" sz="3600" dirty="0">
              <a:solidFill>
                <a:srgbClr val="92D050"/>
              </a:solidFill>
            </a:endParaRPr>
          </a:p>
        </p:txBody>
      </p:sp>
      <p:pic>
        <p:nvPicPr>
          <p:cNvPr id="13314" name="Picture 2" descr="http://www.nutricion.pro/wp-content/uploads/2009/06/ninos-alimentacion.jpg"/>
          <p:cNvPicPr>
            <a:picLocks noChangeAspect="1" noChangeArrowheads="1"/>
          </p:cNvPicPr>
          <p:nvPr/>
        </p:nvPicPr>
        <p:blipFill>
          <a:blip r:embed="rId7"/>
          <a:srcRect/>
          <a:stretch>
            <a:fillRect/>
          </a:stretch>
        </p:blipFill>
        <p:spPr bwMode="auto">
          <a:xfrm>
            <a:off x="6072198" y="1928802"/>
            <a:ext cx="2714618" cy="271461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fade">
                                      <p:cBhvr>
                                        <p:cTn id="7" dur="2000"/>
                                        <p:tgtEl>
                                          <p:spTgt spid="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xEl>
                                              <p:pRg st="1" end="1"/>
                                            </p:txEl>
                                          </p:spTgt>
                                        </p:tgtEl>
                                        <p:attrNameLst>
                                          <p:attrName>style.visibility</p:attrName>
                                        </p:attrNameLst>
                                      </p:cBhvr>
                                      <p:to>
                                        <p:strVal val="visible"/>
                                      </p:to>
                                    </p:set>
                                    <p:animEffect transition="in" filter="fade">
                                      <p:cBhvr>
                                        <p:cTn id="12" dur="2000"/>
                                        <p:tgtEl>
                                          <p:spTgt spid="1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xEl>
                                              <p:pRg st="2" end="2"/>
                                            </p:txEl>
                                          </p:spTgt>
                                        </p:tgtEl>
                                        <p:attrNameLst>
                                          <p:attrName>style.visibility</p:attrName>
                                        </p:attrNameLst>
                                      </p:cBhvr>
                                      <p:to>
                                        <p:strVal val="visible"/>
                                      </p:to>
                                    </p:set>
                                    <p:animEffect transition="in" filter="fade">
                                      <p:cBhvr>
                                        <p:cTn id="17" dur="2000"/>
                                        <p:tgtEl>
                                          <p:spTgt spid="1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8" name="2 Marcador de contenido"/>
          <p:cNvSpPr>
            <a:spLocks noGrp="1"/>
          </p:cNvSpPr>
          <p:nvPr>
            <p:ph sz="half" idx="1"/>
          </p:nvPr>
        </p:nvSpPr>
        <p:spPr>
          <a:xfrm>
            <a:off x="2071670" y="1357299"/>
            <a:ext cx="6253178" cy="2500330"/>
          </a:xfrm>
        </p:spPr>
        <p:txBody>
          <a:bodyPr>
            <a:normAutofit fontScale="85000" lnSpcReduction="20000"/>
          </a:bodyPr>
          <a:lstStyle/>
          <a:p>
            <a:r>
              <a:rPr lang="es-ES" dirty="0" smtClean="0"/>
              <a:t>El Club de Aventureros es un Ministerio patrocinado por la IASD y abierto para todo niño entre 6 y 9 años de edad en el cual se unen la Iglesia, el hogar y la escuela para ayudarlos a crecer en sabiduría y edad para con Dios y los hombres</a:t>
            </a:r>
            <a:endParaRPr lang="es-ES" dirty="0"/>
          </a:p>
        </p:txBody>
      </p:sp>
      <p:sp>
        <p:nvSpPr>
          <p:cNvPr id="16" name="15 Rectángulo"/>
          <p:cNvSpPr/>
          <p:nvPr/>
        </p:nvSpPr>
        <p:spPr>
          <a:xfrm>
            <a:off x="2071670" y="357166"/>
            <a:ext cx="6286544" cy="646331"/>
          </a:xfrm>
          <a:prstGeom prst="rect">
            <a:avLst/>
          </a:prstGeom>
        </p:spPr>
        <p:txBody>
          <a:bodyPr wrap="square">
            <a:spAutoFit/>
          </a:bodyPr>
          <a:lstStyle/>
          <a:p>
            <a:r>
              <a:rPr lang="es-ES" sz="3600" b="1" dirty="0" smtClean="0">
                <a:solidFill>
                  <a:srgbClr val="92D050"/>
                </a:solidFill>
                <a:effectLst>
                  <a:outerShdw blurRad="38100" dist="38100" dir="2700000" algn="tl">
                    <a:srgbClr val="000000">
                      <a:alpha val="43137"/>
                    </a:srgbClr>
                  </a:outerShdw>
                </a:effectLst>
                <a:latin typeface="Berlin Sans FB" pitchFamily="34" charset="0"/>
              </a:rPr>
              <a:t>Filosofía de los Aventureros</a:t>
            </a:r>
            <a:endParaRPr lang="es-ES" sz="3600" dirty="0">
              <a:solidFill>
                <a:srgbClr val="92D050"/>
              </a:solidFill>
            </a:endParaRPr>
          </a:p>
        </p:txBody>
      </p:sp>
      <p:pic>
        <p:nvPicPr>
          <p:cNvPr id="12290" name="Picture 2" descr="http://lastarjetasdecredito.com.co/wp-content/uploads/ni%C3%B1os.jpg"/>
          <p:cNvPicPr>
            <a:picLocks noChangeAspect="1" noChangeArrowheads="1"/>
          </p:cNvPicPr>
          <p:nvPr/>
        </p:nvPicPr>
        <p:blipFill>
          <a:blip r:embed="rId7"/>
          <a:srcRect/>
          <a:stretch>
            <a:fillRect/>
          </a:stretch>
        </p:blipFill>
        <p:spPr bwMode="auto">
          <a:xfrm>
            <a:off x="2571736" y="3929066"/>
            <a:ext cx="4881554" cy="234162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20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7" name="2 Marcador de contenido"/>
          <p:cNvSpPr>
            <a:spLocks noGrp="1"/>
          </p:cNvSpPr>
          <p:nvPr>
            <p:ph sz="half" idx="1"/>
          </p:nvPr>
        </p:nvSpPr>
        <p:spPr>
          <a:xfrm>
            <a:off x="1643042" y="1357298"/>
            <a:ext cx="4038600" cy="4525963"/>
          </a:xfrm>
        </p:spPr>
        <p:txBody>
          <a:bodyPr>
            <a:normAutofit fontScale="92500" lnSpcReduction="20000"/>
          </a:bodyPr>
          <a:lstStyle/>
          <a:p>
            <a:r>
              <a:rPr lang="es-ES" dirty="0" smtClean="0"/>
              <a:t>Los </a:t>
            </a:r>
            <a:r>
              <a:rPr lang="es-ES" dirty="0" smtClean="0"/>
              <a:t>niños</a:t>
            </a:r>
            <a:r>
              <a:rPr lang="es-ES" dirty="0" smtClean="0"/>
              <a:t> </a:t>
            </a:r>
            <a:r>
              <a:rPr lang="es-ES" dirty="0" smtClean="0"/>
              <a:t>aprenden más efectivamente en una atmósfera positiva, feliz y segura. </a:t>
            </a:r>
          </a:p>
          <a:p>
            <a:r>
              <a:rPr lang="es-ES" dirty="0" smtClean="0"/>
              <a:t>La actitud de los líderes del Club es, por tanto, un ingrediente vital para asegurar el éxito e la efectividad en este ministerio por la juventud</a:t>
            </a:r>
            <a:endParaRPr lang="es-ES" dirty="0"/>
          </a:p>
        </p:txBody>
      </p:sp>
      <p:sp>
        <p:nvSpPr>
          <p:cNvPr id="16" name="15 Rectángulo"/>
          <p:cNvSpPr/>
          <p:nvPr/>
        </p:nvSpPr>
        <p:spPr>
          <a:xfrm>
            <a:off x="2071670" y="357166"/>
            <a:ext cx="6286544" cy="646331"/>
          </a:xfrm>
          <a:prstGeom prst="rect">
            <a:avLst/>
          </a:prstGeom>
        </p:spPr>
        <p:txBody>
          <a:bodyPr wrap="square">
            <a:spAutoFit/>
          </a:bodyPr>
          <a:lstStyle/>
          <a:p>
            <a:r>
              <a:rPr lang="es-ES" sz="3600" b="1" dirty="0" smtClean="0">
                <a:solidFill>
                  <a:srgbClr val="92D050"/>
                </a:solidFill>
                <a:effectLst>
                  <a:outerShdw blurRad="38100" dist="38100" dir="2700000" algn="tl">
                    <a:srgbClr val="000000">
                      <a:alpha val="43137"/>
                    </a:srgbClr>
                  </a:outerShdw>
                </a:effectLst>
                <a:latin typeface="Berlin Sans FB" pitchFamily="34" charset="0"/>
              </a:rPr>
              <a:t>Filosofía de los Aventureros</a:t>
            </a:r>
            <a:endParaRPr lang="es-ES" sz="3600" dirty="0">
              <a:solidFill>
                <a:srgbClr val="92D050"/>
              </a:solidFill>
            </a:endParaRPr>
          </a:p>
        </p:txBody>
      </p:sp>
      <p:pic>
        <p:nvPicPr>
          <p:cNvPr id="11266" name="Picture 2" descr="http://monimoreira.files.wordpress.com/2006/11/salta-sbi-027.jpg"/>
          <p:cNvPicPr>
            <a:picLocks noChangeAspect="1" noChangeArrowheads="1"/>
          </p:cNvPicPr>
          <p:nvPr/>
        </p:nvPicPr>
        <p:blipFill>
          <a:blip r:embed="rId7"/>
          <a:srcRect/>
          <a:stretch>
            <a:fillRect/>
          </a:stretch>
        </p:blipFill>
        <p:spPr bwMode="auto">
          <a:xfrm>
            <a:off x="5715008" y="2357430"/>
            <a:ext cx="2647941" cy="198595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fade">
                                      <p:cBhvr>
                                        <p:cTn id="7" dur="2000"/>
                                        <p:tgtEl>
                                          <p:spTgt spid="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xEl>
                                              <p:pRg st="1" end="1"/>
                                            </p:txEl>
                                          </p:spTgt>
                                        </p:tgtEl>
                                        <p:attrNameLst>
                                          <p:attrName>style.visibility</p:attrName>
                                        </p:attrNameLst>
                                      </p:cBhvr>
                                      <p:to>
                                        <p:strVal val="visible"/>
                                      </p:to>
                                    </p:set>
                                    <p:animEffect transition="in" filter="fade">
                                      <p:cBhvr>
                                        <p:cTn id="12" dur="20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357422"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2"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10 Imagen" descr="logo 2011.png"/>
            <p:cNvPicPr>
              <a:picLocks noChangeAspect="1"/>
            </p:cNvPicPr>
            <p:nvPr/>
          </p:nvPicPr>
          <p:blipFill>
            <a:blip r:embed="rId2"/>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a:srcRect/>
            <a:stretch>
              <a:fillRect/>
            </a:stretch>
          </p:blipFill>
          <p:spPr bwMode="auto">
            <a:xfrm>
              <a:off x="285720" y="714356"/>
              <a:ext cx="774994" cy="714380"/>
            </a:xfrm>
            <a:prstGeom prst="rect">
              <a:avLst/>
            </a:prstGeom>
            <a:noFill/>
            <a:ln w="9525">
              <a:noFill/>
              <a:miter lim="800000"/>
              <a:headEnd/>
              <a:tailEnd/>
            </a:ln>
            <a:effectLst/>
          </p:spPr>
        </p:pic>
      </p:grpSp>
      <p:sp>
        <p:nvSpPr>
          <p:cNvPr id="17" name="2 Marcador de contenido"/>
          <p:cNvSpPr>
            <a:spLocks noGrp="1"/>
          </p:cNvSpPr>
          <p:nvPr>
            <p:ph sz="half" idx="1"/>
          </p:nvPr>
        </p:nvSpPr>
        <p:spPr>
          <a:xfrm>
            <a:off x="1643042" y="1357298"/>
            <a:ext cx="6572296" cy="4525963"/>
          </a:xfrm>
        </p:spPr>
        <p:txBody>
          <a:bodyPr>
            <a:normAutofit/>
          </a:bodyPr>
          <a:lstStyle/>
          <a:p>
            <a:r>
              <a:rPr lang="es-ES" dirty="0" smtClean="0"/>
              <a:t>El Club de Aventureros adopto dos ideales para identificar el tipo de persona que se involucra en su organización: </a:t>
            </a:r>
            <a:r>
              <a:rPr lang="es-ES" b="1" dirty="0" smtClean="0"/>
              <a:t>El Voto y La Ley de los Aventureros</a:t>
            </a:r>
            <a:endParaRPr lang="es-ES" b="1" dirty="0"/>
          </a:p>
        </p:txBody>
      </p:sp>
      <p:sp>
        <p:nvSpPr>
          <p:cNvPr id="16" name="15 Rectángulo"/>
          <p:cNvSpPr/>
          <p:nvPr/>
        </p:nvSpPr>
        <p:spPr>
          <a:xfrm>
            <a:off x="2071670" y="357166"/>
            <a:ext cx="6286544" cy="646331"/>
          </a:xfrm>
          <a:prstGeom prst="rect">
            <a:avLst/>
          </a:prstGeom>
        </p:spPr>
        <p:txBody>
          <a:bodyPr wrap="square">
            <a:spAutoFit/>
          </a:bodyPr>
          <a:lstStyle/>
          <a:p>
            <a:pPr algn="ctr"/>
            <a:r>
              <a:rPr lang="es-ES" sz="3600" b="1" dirty="0" smtClean="0">
                <a:solidFill>
                  <a:srgbClr val="FF0000"/>
                </a:solidFill>
                <a:effectLst>
                  <a:outerShdw blurRad="38100" dist="38100" dir="2700000" algn="tl">
                    <a:srgbClr val="000000">
                      <a:alpha val="43137"/>
                    </a:srgbClr>
                  </a:outerShdw>
                </a:effectLst>
                <a:latin typeface="Berlin Sans FB" pitchFamily="34" charset="0"/>
              </a:rPr>
              <a:t>Ideales de los Aventureros</a:t>
            </a:r>
            <a:endParaRPr lang="es-ES" sz="3600" dirty="0">
              <a:solidFill>
                <a:srgbClr val="FF0000"/>
              </a:solidFill>
            </a:endParaRPr>
          </a:p>
        </p:txBody>
      </p:sp>
      <p:pic>
        <p:nvPicPr>
          <p:cNvPr id="9220" name="Picture 4" descr="http://iglesiaadventistaagape.org/images/Aventurero%20ni%C3%B1o.jpg"/>
          <p:cNvPicPr>
            <a:picLocks noChangeAspect="1" noChangeArrowheads="1"/>
          </p:cNvPicPr>
          <p:nvPr/>
        </p:nvPicPr>
        <p:blipFill>
          <a:blip r:embed="rId7"/>
          <a:srcRect/>
          <a:stretch>
            <a:fillRect/>
          </a:stretch>
        </p:blipFill>
        <p:spPr bwMode="auto">
          <a:xfrm>
            <a:off x="4429124" y="3500438"/>
            <a:ext cx="1408513" cy="267175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fade">
                                      <p:cBhvr>
                                        <p:cTn id="7" dur="20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320</TotalTime>
  <Words>1024</Words>
  <PresentationFormat>Presentación en pantalla (4:3)</PresentationFormat>
  <Paragraphs>116</Paragraphs>
  <Slides>17</Slides>
  <Notes>0</Notes>
  <HiddenSlides>0</HiddenSlides>
  <MMClips>0</MMClips>
  <ScaleCrop>false</ScaleCrop>
  <HeadingPairs>
    <vt:vector size="4" baseType="variant">
      <vt:variant>
        <vt:lpstr>Tema</vt:lpstr>
      </vt:variant>
      <vt:variant>
        <vt:i4>1</vt:i4>
      </vt:variant>
      <vt:variant>
        <vt:lpstr>Títulos de diapositiva</vt:lpstr>
      </vt:variant>
      <vt:variant>
        <vt:i4>17</vt:i4>
      </vt:variant>
    </vt:vector>
  </HeadingPairs>
  <TitlesOfParts>
    <vt:vector size="18" baseType="lpstr">
      <vt:lpstr>Tema de Office</vt:lpstr>
      <vt:lpstr>Diapositiva 1</vt:lpstr>
      <vt:lpstr>Diapositiva 2</vt:lpstr>
      <vt:lpstr>Historia de los Aventureros</vt:lpstr>
      <vt:lpstr>Historia de los Aventureros</vt:lpstr>
      <vt:lpstr>Historia de los Aventureros</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Cristy</dc:creator>
  <cp:lastModifiedBy>Pilar Brante Vidal</cp:lastModifiedBy>
  <cp:revision>52</cp:revision>
  <dcterms:modified xsi:type="dcterms:W3CDTF">2011-05-09T03:56:26Z</dcterms:modified>
</cp:coreProperties>
</file>